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96" r:id="rId2"/>
  </p:sldMasterIdLst>
  <p:notesMasterIdLst>
    <p:notesMasterId r:id="rId27"/>
  </p:notesMasterIdLst>
  <p:sldIdLst>
    <p:sldId id="256" r:id="rId3"/>
    <p:sldId id="258" r:id="rId4"/>
    <p:sldId id="290" r:id="rId5"/>
    <p:sldId id="275" r:id="rId6"/>
    <p:sldId id="274" r:id="rId7"/>
    <p:sldId id="262" r:id="rId8"/>
    <p:sldId id="281" r:id="rId9"/>
    <p:sldId id="282" r:id="rId10"/>
    <p:sldId id="263" r:id="rId11"/>
    <p:sldId id="264" r:id="rId12"/>
    <p:sldId id="287" r:id="rId13"/>
    <p:sldId id="291" r:id="rId14"/>
    <p:sldId id="288" r:id="rId15"/>
    <p:sldId id="292" r:id="rId16"/>
    <p:sldId id="266" r:id="rId17"/>
    <p:sldId id="267" r:id="rId18"/>
    <p:sldId id="269" r:id="rId19"/>
    <p:sldId id="278" r:id="rId20"/>
    <p:sldId id="293" r:id="rId21"/>
    <p:sldId id="294" r:id="rId22"/>
    <p:sldId id="270" r:id="rId23"/>
    <p:sldId id="271" r:id="rId24"/>
    <p:sldId id="272" r:id="rId25"/>
    <p:sldId id="276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8C77"/>
    <a:srgbClr val="FF7F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27"/>
    <p:restoredTop sz="82790"/>
  </p:normalViewPr>
  <p:slideViewPr>
    <p:cSldViewPr snapToGrid="0" snapToObjects="1">
      <p:cViewPr>
        <p:scale>
          <a:sx n="99" d="100"/>
          <a:sy n="99" d="100"/>
        </p:scale>
        <p:origin x="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CBF7F0-566D-5545-A7C2-60BDB6D92262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DDC548-CEBC-8143-A262-CFB5BC003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26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DC548-CEBC-8143-A262-CFB5BC0038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205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25000"/>
            </a:pPr>
            <a:r>
              <a:rPr lang="en-US" sz="1200" dirty="0">
                <a:latin typeface="Nunito" pitchFamily="2" charset="77"/>
              </a:rPr>
              <a:t>In this work we:</a:t>
            </a:r>
          </a:p>
          <a:p>
            <a:pPr>
              <a:buSzPct val="125000"/>
            </a:pPr>
            <a:endParaRPr lang="en-US" sz="1200" dirty="0">
              <a:latin typeface="Nunito" pitchFamily="2" charset="77"/>
            </a:endParaRPr>
          </a:p>
          <a:p>
            <a:pPr marL="457200" indent="-457200">
              <a:buSzPct val="125000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Nunito" pitchFamily="2" charset="77"/>
              </a:rPr>
              <a:t>Propose </a:t>
            </a:r>
            <a:r>
              <a:rPr lang="en-US" sz="1200" b="1" dirty="0">
                <a:solidFill>
                  <a:schemeClr val="tx1"/>
                </a:solidFill>
                <a:latin typeface="Nunito" pitchFamily="2" charset="77"/>
              </a:rPr>
              <a:t>two novel metrics to evaluate the quality of learnt concept representations</a:t>
            </a:r>
            <a:r>
              <a:rPr lang="en-US" sz="1200" dirty="0">
                <a:solidFill>
                  <a:schemeClr val="tx1"/>
                </a:solidFill>
                <a:latin typeface="Nunito" pitchFamily="2" charset="77"/>
              </a:rPr>
              <a:t>.</a:t>
            </a:r>
            <a:br>
              <a:rPr lang="en-US" sz="1200" dirty="0">
                <a:solidFill>
                  <a:schemeClr val="tx1"/>
                </a:solidFill>
                <a:latin typeface="Nunito" pitchFamily="2" charset="77"/>
              </a:rPr>
            </a:br>
            <a:endParaRPr lang="en-US" sz="1200" dirty="0">
              <a:solidFill>
                <a:schemeClr val="tx1"/>
              </a:solidFill>
              <a:latin typeface="Nunito" pitchFamily="2" charset="77"/>
            </a:endParaRPr>
          </a:p>
          <a:p>
            <a:pPr marL="457200" indent="-457200">
              <a:buSzPct val="125000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Nunito" pitchFamily="2" charset="77"/>
              </a:rPr>
              <a:t>Show that </a:t>
            </a:r>
            <a:r>
              <a:rPr lang="en-US" sz="1200" b="1" dirty="0">
                <a:solidFill>
                  <a:schemeClr val="tx1"/>
                </a:solidFill>
                <a:latin typeface="Nunito" pitchFamily="2" charset="77"/>
              </a:rPr>
              <a:t>our metrics can be used to detect impurities </a:t>
            </a:r>
            <a:r>
              <a:rPr lang="en-US" sz="1200" dirty="0">
                <a:solidFill>
                  <a:schemeClr val="tx1"/>
                </a:solidFill>
                <a:latin typeface="Nunito" pitchFamily="2" charset="77"/>
              </a:rPr>
              <a:t>(</a:t>
            </a:r>
            <a:r>
              <a:rPr lang="en-US" sz="1200" dirty="0" err="1">
                <a:solidFill>
                  <a:schemeClr val="tx1"/>
                </a:solidFill>
                <a:latin typeface="Nunito" pitchFamily="2" charset="77"/>
              </a:rPr>
              <a:t>i</a:t>
            </a:r>
            <a:r>
              <a:rPr lang="en-US" sz="1200" dirty="0">
                <a:solidFill>
                  <a:schemeClr val="tx1"/>
                </a:solidFill>
                <a:latin typeface="Nunito" pitchFamily="2" charset="77"/>
              </a:rPr>
              <a:t>) concealed in soft representations, (ii) caused by different model capacities or by spurious correlations.</a:t>
            </a:r>
            <a:br>
              <a:rPr lang="en-US" sz="1200" dirty="0">
                <a:solidFill>
                  <a:schemeClr val="tx1"/>
                </a:solidFill>
                <a:latin typeface="Nunito" pitchFamily="2" charset="77"/>
              </a:rPr>
            </a:br>
            <a:endParaRPr lang="en-US" sz="1200" dirty="0">
              <a:solidFill>
                <a:schemeClr val="tx1"/>
              </a:solidFill>
              <a:latin typeface="Nunito" pitchFamily="2" charset="77"/>
            </a:endParaRPr>
          </a:p>
          <a:p>
            <a:pPr marL="457200" indent="-457200">
              <a:buSzPct val="125000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Nunito" pitchFamily="2" charset="77"/>
              </a:rPr>
              <a:t>Demonstrate the possible effect that impurities may have in </a:t>
            </a:r>
            <a:r>
              <a:rPr lang="en-US" sz="1200" b="1" dirty="0">
                <a:solidFill>
                  <a:schemeClr val="tx1"/>
                </a:solidFill>
                <a:latin typeface="Nunito" pitchFamily="2" charset="77"/>
              </a:rPr>
              <a:t>concept interventions</a:t>
            </a:r>
            <a:r>
              <a:rPr lang="en-US" sz="1200" dirty="0">
                <a:solidFill>
                  <a:schemeClr val="tx1"/>
                </a:solidFill>
                <a:latin typeface="Nunito" pitchFamily="2" charset="77"/>
              </a:rPr>
              <a:t>, and</a:t>
            </a:r>
            <a:br>
              <a:rPr lang="en-US" sz="1200" dirty="0">
                <a:solidFill>
                  <a:schemeClr val="tx1"/>
                </a:solidFill>
                <a:latin typeface="Nunito" pitchFamily="2" charset="77"/>
              </a:rPr>
            </a:br>
            <a:endParaRPr lang="en-US" sz="1200" dirty="0">
              <a:solidFill>
                <a:schemeClr val="tx1"/>
              </a:solidFill>
              <a:latin typeface="Nunito" pitchFamily="2" charset="77"/>
            </a:endParaRPr>
          </a:p>
          <a:p>
            <a:pPr marL="457200" indent="-457200">
              <a:buSzPct val="125000"/>
              <a:buAutoNum type="arabicPeriod"/>
            </a:pPr>
            <a:r>
              <a:rPr lang="en-US" sz="1200" dirty="0">
                <a:solidFill>
                  <a:schemeClr val="tx1"/>
                </a:solidFill>
                <a:latin typeface="Nunito" pitchFamily="2" charset="77"/>
              </a:rPr>
              <a:t>Quantitively </a:t>
            </a:r>
            <a:r>
              <a:rPr lang="en-US" sz="1200" b="1" dirty="0">
                <a:solidFill>
                  <a:schemeClr val="tx1"/>
                </a:solidFill>
                <a:latin typeface="Nunito" pitchFamily="2" charset="77"/>
              </a:rPr>
              <a:t>explore the impact of concept supervision on concept purity</a:t>
            </a:r>
            <a:r>
              <a:rPr lang="en-US" sz="1200" dirty="0">
                <a:solidFill>
                  <a:schemeClr val="tx1"/>
                </a:solidFill>
                <a:latin typeface="Nunito" pitchFamily="2" charset="77"/>
              </a:rPr>
              <a:t> and confirm qualitative results suggesting that concept supervision alone may not be enough to guarantee concept purity.</a:t>
            </a:r>
          </a:p>
          <a:p>
            <a:pPr>
              <a:buSzPct val="125000"/>
            </a:pPr>
            <a:endParaRPr lang="en-US" sz="1200" b="1" dirty="0">
              <a:latin typeface="Nunito" pitchFamily="2" charset="7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DC548-CEBC-8143-A262-CFB5BC0038A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27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DC548-CEBC-8143-A262-CFB5BC0038A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11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DC548-CEBC-8143-A262-CFB5BC0038A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23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Nunito" pitchFamily="2" charset="77"/>
              </a:rPr>
              <a:t>A model may accidentally learn spurious correlations in its training set and encode them as part of its learnt concept representations.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DC548-CEBC-8143-A262-CFB5BC0038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20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Nunito" pitchFamily="2" charset="77"/>
              </a:rPr>
              <a:t>A model may accidentally learn spurious correlations in its training set and encode them as part of its learnt concept representations.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Nunito" pitchFamily="2" charset="77"/>
              </a:rPr>
              <a:t>Key takeaway</a:t>
            </a:r>
            <a:r>
              <a:rPr lang="en-US" sz="1200" dirty="0">
                <a:latin typeface="Nunito" pitchFamily="2" charset="77"/>
              </a:rPr>
              <a:t>: our metrics can be used to identify possible spurious correlations captured in concept representations.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DC548-CEBC-8143-A262-CFB5BC0038A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90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Nunito" pitchFamily="2" charset="77"/>
              </a:rPr>
              <a:t>A model may accidentally learn spurious correlations in its training set and encode them as part of its learnt concept representations.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Nunito" pitchFamily="2" charset="77"/>
              </a:rPr>
              <a:t>Key takeaway</a:t>
            </a:r>
            <a:r>
              <a:rPr lang="en-US" sz="1200" dirty="0">
                <a:latin typeface="Nunito" pitchFamily="2" charset="77"/>
              </a:rPr>
              <a:t>: our metrics can be used to identify possible spurious correlations captured in concept representations.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DC548-CEBC-8143-A262-CFB5BC0038A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154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Nunito" pitchFamily="2" charset="77"/>
              </a:rPr>
              <a:t>A model may accidentally learn spurious correlations in its training set and encode them as part of its learnt concept representations.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Nunito" pitchFamily="2" charset="77"/>
              </a:rPr>
              <a:t>Key takeaway</a:t>
            </a:r>
            <a:r>
              <a:rPr lang="en-US" sz="1200" dirty="0">
                <a:latin typeface="Nunito" pitchFamily="2" charset="77"/>
              </a:rPr>
              <a:t>: our metrics can be used to identify possible spurious correlations captured in concept representations.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DC548-CEBC-8143-A262-CFB5BC0038A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09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DC548-CEBC-8143-A262-CFB5BC0038A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41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compare and contrast the quality of concept representations learnt by a vast number of concept learning and disentanglement learning methods across multiple datasets and show that full concept supervision alone is not sufficient to ensure that learnt concept representations are pure.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that full concept supervision alone is not sufficient to ensure that learnt concept representations are pure.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evaluate all methods in three parametric datasets with known sets of ground-truth binary concepts. In each datasets, the parameter, shown in the x-axis, is directly proportional to how correlated ground-truth concepts are in each tasks.</a:t>
            </a:r>
          </a:p>
          <a:p>
            <a:r>
              <a:rPr lang="en-US" dirty="0"/>
              <a:t>Concept-supervision != better localized purity as seen by CW vs DGL methods and CCD</a:t>
            </a:r>
          </a:p>
          <a:p>
            <a:r>
              <a:rPr lang="en-US" dirty="0"/>
              <a:t>Similarly, task supervision != better localized purity as seen by SENN vs DGL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DDC548-CEBC-8143-A262-CFB5BC0038A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606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881400" y="1229367"/>
            <a:ext cx="5465200" cy="355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>
                <a:solidFill>
                  <a:schemeClr val="lt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881400" y="4780967"/>
            <a:ext cx="5465200" cy="5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95007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1713200" y="2077967"/>
            <a:ext cx="87656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733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subTitle" idx="1"/>
          </p:nvPr>
        </p:nvSpPr>
        <p:spPr>
          <a:xfrm>
            <a:off x="1713200" y="4092767"/>
            <a:ext cx="8765600" cy="6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4289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2334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>
            <a:spLocks noGrp="1"/>
          </p:cNvSpPr>
          <p:nvPr>
            <p:ph type="title" hasCustomPrompt="1"/>
          </p:nvPr>
        </p:nvSpPr>
        <p:spPr>
          <a:xfrm>
            <a:off x="953467" y="2381184"/>
            <a:ext cx="17004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960000" y="4195155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4531867" y="2381184"/>
            <a:ext cx="17004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3"/>
          </p:nvPr>
        </p:nvSpPr>
        <p:spPr>
          <a:xfrm>
            <a:off x="4538400" y="4195155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8116800" y="2381151"/>
            <a:ext cx="17004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8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5"/>
          </p:nvPr>
        </p:nvSpPr>
        <p:spPr>
          <a:xfrm>
            <a:off x="8123333" y="4195155"/>
            <a:ext cx="3115200" cy="64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6"/>
          </p:nvPr>
        </p:nvSpPr>
        <p:spPr>
          <a:xfrm>
            <a:off x="953467" y="3729117"/>
            <a:ext cx="3115200" cy="5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67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7"/>
          </p:nvPr>
        </p:nvSpPr>
        <p:spPr>
          <a:xfrm>
            <a:off x="4538400" y="3729117"/>
            <a:ext cx="3115200" cy="5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67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8"/>
          </p:nvPr>
        </p:nvSpPr>
        <p:spPr>
          <a:xfrm>
            <a:off x="8116800" y="3729117"/>
            <a:ext cx="3115200" cy="5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67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9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2024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>
            <a:spLocks noGrp="1"/>
          </p:cNvSpPr>
          <p:nvPr>
            <p:ph type="title" hasCustomPrompt="1"/>
          </p:nvPr>
        </p:nvSpPr>
        <p:spPr>
          <a:xfrm flipH="1">
            <a:off x="953467" y="2666367"/>
            <a:ext cx="2298800" cy="18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666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3333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2"/>
          </p:nvPr>
        </p:nvSpPr>
        <p:spPr>
          <a:xfrm>
            <a:off x="3264700" y="2543109"/>
            <a:ext cx="3428800" cy="10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3264700" y="3567567"/>
            <a:ext cx="3428800" cy="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7616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89200" y="3173400"/>
            <a:ext cx="58136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2" hasCustomPrompt="1"/>
          </p:nvPr>
        </p:nvSpPr>
        <p:spPr>
          <a:xfrm>
            <a:off x="3189200" y="1416433"/>
            <a:ext cx="5813600" cy="16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66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1"/>
          </p:nvPr>
        </p:nvSpPr>
        <p:spPr>
          <a:xfrm>
            <a:off x="3189200" y="4295800"/>
            <a:ext cx="5813600" cy="4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0441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1944200" y="3841967"/>
            <a:ext cx="8303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1"/>
          </p:nvPr>
        </p:nvSpPr>
        <p:spPr>
          <a:xfrm>
            <a:off x="1944200" y="2020000"/>
            <a:ext cx="8303600" cy="18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17769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0775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09238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>
            <a:off x="2593200" y="1960267"/>
            <a:ext cx="7005600" cy="35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2667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2667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2667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2667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2667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2667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2667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2667" b="1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791341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2147800" y="2309533"/>
            <a:ext cx="7896400" cy="21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1"/>
          </p:nvPr>
        </p:nvSpPr>
        <p:spPr>
          <a:xfrm>
            <a:off x="2147800" y="4162467"/>
            <a:ext cx="7896400" cy="1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34392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145667" y="3173400"/>
            <a:ext cx="58136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733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5145667" y="1416433"/>
            <a:ext cx="5813600" cy="164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666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5145667" y="4295800"/>
            <a:ext cx="5813600" cy="4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07639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1"/>
          <p:cNvSpPr txBox="1">
            <a:spLocks noGrp="1"/>
          </p:cNvSpPr>
          <p:nvPr>
            <p:ph type="subTitle" idx="1"/>
          </p:nvPr>
        </p:nvSpPr>
        <p:spPr>
          <a:xfrm>
            <a:off x="7138100" y="3522767"/>
            <a:ext cx="3488400" cy="1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title"/>
          </p:nvPr>
        </p:nvSpPr>
        <p:spPr>
          <a:xfrm>
            <a:off x="7138100" y="1968633"/>
            <a:ext cx="3488400" cy="15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306828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"/>
          <p:cNvSpPr txBox="1">
            <a:spLocks noGrp="1"/>
          </p:cNvSpPr>
          <p:nvPr>
            <p:ph type="subTitle" idx="1"/>
          </p:nvPr>
        </p:nvSpPr>
        <p:spPr>
          <a:xfrm>
            <a:off x="1290300" y="3521967"/>
            <a:ext cx="3756400" cy="1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title"/>
          </p:nvPr>
        </p:nvSpPr>
        <p:spPr>
          <a:xfrm>
            <a:off x="1290500" y="1770800"/>
            <a:ext cx="3756400" cy="183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35624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 txBox="1">
            <a:spLocks noGrp="1"/>
          </p:cNvSpPr>
          <p:nvPr>
            <p:ph type="subTitle" idx="1"/>
          </p:nvPr>
        </p:nvSpPr>
        <p:spPr>
          <a:xfrm>
            <a:off x="1266067" y="2912951"/>
            <a:ext cx="3756400" cy="15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58929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4"/>
          <p:cNvSpPr txBox="1">
            <a:spLocks noGrp="1"/>
          </p:cNvSpPr>
          <p:nvPr>
            <p:ph type="body" idx="1"/>
          </p:nvPr>
        </p:nvSpPr>
        <p:spPr>
          <a:xfrm>
            <a:off x="961500" y="1603733"/>
            <a:ext cx="5012400" cy="45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2"/>
          </p:nvPr>
        </p:nvSpPr>
        <p:spPr>
          <a:xfrm>
            <a:off x="6218200" y="2339300"/>
            <a:ext cx="5012400" cy="38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3333">
                <a:latin typeface="Electrolize"/>
                <a:ea typeface="Electrolize"/>
                <a:cs typeface="Electrolize"/>
                <a:sym typeface="Electrolize"/>
              </a:defRPr>
            </a:lvl1pPr>
            <a:lvl2pPr marL="1219170" lvl="1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8" name="Google Shape;108;p24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72910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5"/>
          <p:cNvPicPr preferRelativeResize="0"/>
          <p:nvPr/>
        </p:nvPicPr>
        <p:blipFill rotWithShape="1">
          <a:blip r:embed="rId2">
            <a:alphaModFix/>
          </a:blip>
          <a:srcRect l="5891" t="6362" r="6833" b="636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5"/>
          <p:cNvSpPr txBox="1">
            <a:spLocks noGrp="1"/>
          </p:cNvSpPr>
          <p:nvPr>
            <p:ph type="subTitle" idx="1"/>
          </p:nvPr>
        </p:nvSpPr>
        <p:spPr>
          <a:xfrm>
            <a:off x="960000" y="3686600"/>
            <a:ext cx="31152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subTitle" idx="2"/>
          </p:nvPr>
        </p:nvSpPr>
        <p:spPr>
          <a:xfrm>
            <a:off x="960000" y="4114744"/>
            <a:ext cx="3115200" cy="1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subTitle" idx="3"/>
          </p:nvPr>
        </p:nvSpPr>
        <p:spPr>
          <a:xfrm>
            <a:off x="4538400" y="4114744"/>
            <a:ext cx="3115200" cy="1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subTitle" idx="4"/>
          </p:nvPr>
        </p:nvSpPr>
        <p:spPr>
          <a:xfrm>
            <a:off x="8116800" y="4114744"/>
            <a:ext cx="3115200" cy="1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subTitle" idx="5"/>
          </p:nvPr>
        </p:nvSpPr>
        <p:spPr>
          <a:xfrm>
            <a:off x="4538400" y="3686600"/>
            <a:ext cx="31152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ubTitle" idx="6"/>
          </p:nvPr>
        </p:nvSpPr>
        <p:spPr>
          <a:xfrm>
            <a:off x="8116800" y="3686600"/>
            <a:ext cx="31152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23983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 rotWithShape="1">
          <a:blip r:embed="rId2">
            <a:alphaModFix/>
          </a:blip>
          <a:srcRect l="5891" t="6362" r="6833" b="636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>
            <a:spLocks noGrp="1"/>
          </p:cNvSpPr>
          <p:nvPr>
            <p:ph type="subTitle" idx="1"/>
          </p:nvPr>
        </p:nvSpPr>
        <p:spPr>
          <a:xfrm>
            <a:off x="6786433" y="5220433"/>
            <a:ext cx="3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ubTitle" idx="2"/>
          </p:nvPr>
        </p:nvSpPr>
        <p:spPr>
          <a:xfrm>
            <a:off x="2297967" y="5220433"/>
            <a:ext cx="3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2" name="Google Shape;122;p26"/>
          <p:cNvSpPr txBox="1">
            <a:spLocks noGrp="1"/>
          </p:cNvSpPr>
          <p:nvPr>
            <p:ph type="subTitle" idx="3"/>
          </p:nvPr>
        </p:nvSpPr>
        <p:spPr>
          <a:xfrm>
            <a:off x="2297967" y="4704000"/>
            <a:ext cx="3107600" cy="6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3" name="Google Shape;123;p26"/>
          <p:cNvSpPr txBox="1">
            <a:spLocks noGrp="1"/>
          </p:cNvSpPr>
          <p:nvPr>
            <p:ph type="subTitle" idx="4"/>
          </p:nvPr>
        </p:nvSpPr>
        <p:spPr>
          <a:xfrm>
            <a:off x="6786433" y="4704000"/>
            <a:ext cx="3107600" cy="6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12026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900" y="0"/>
            <a:ext cx="12192000" cy="685800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 txBox="1">
            <a:spLocks noGrp="1"/>
          </p:cNvSpPr>
          <p:nvPr>
            <p:ph type="subTitle" idx="1"/>
          </p:nvPr>
        </p:nvSpPr>
        <p:spPr>
          <a:xfrm>
            <a:off x="6601933" y="1770933"/>
            <a:ext cx="40592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subTitle" idx="2"/>
          </p:nvPr>
        </p:nvSpPr>
        <p:spPr>
          <a:xfrm>
            <a:off x="6601933" y="2199067"/>
            <a:ext cx="405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subTitle" idx="3"/>
          </p:nvPr>
        </p:nvSpPr>
        <p:spPr>
          <a:xfrm>
            <a:off x="6601933" y="3659467"/>
            <a:ext cx="405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4"/>
          </p:nvPr>
        </p:nvSpPr>
        <p:spPr>
          <a:xfrm>
            <a:off x="6601933" y="5119867"/>
            <a:ext cx="405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subTitle" idx="5"/>
          </p:nvPr>
        </p:nvSpPr>
        <p:spPr>
          <a:xfrm>
            <a:off x="6601933" y="3231333"/>
            <a:ext cx="40592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67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6"/>
          </p:nvPr>
        </p:nvSpPr>
        <p:spPr>
          <a:xfrm>
            <a:off x="6601933" y="4691733"/>
            <a:ext cx="40592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67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56279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8"/>
          <p:cNvPicPr preferRelativeResize="0"/>
          <p:nvPr/>
        </p:nvPicPr>
        <p:blipFill rotWithShape="1">
          <a:blip r:embed="rId2">
            <a:alphaModFix/>
          </a:blip>
          <a:srcRect t="7097" r="10722" b="362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8"/>
          <p:cNvSpPr txBox="1">
            <a:spLocks noGrp="1"/>
          </p:cNvSpPr>
          <p:nvPr>
            <p:ph type="subTitle" idx="1"/>
          </p:nvPr>
        </p:nvSpPr>
        <p:spPr>
          <a:xfrm>
            <a:off x="7505800" y="2480300"/>
            <a:ext cx="2917200" cy="10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subTitle" idx="2"/>
          </p:nvPr>
        </p:nvSpPr>
        <p:spPr>
          <a:xfrm>
            <a:off x="7505833" y="1994533"/>
            <a:ext cx="29172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subTitle" idx="3"/>
          </p:nvPr>
        </p:nvSpPr>
        <p:spPr>
          <a:xfrm>
            <a:off x="2663333" y="2480300"/>
            <a:ext cx="2917200" cy="10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9" name="Google Shape;139;p28"/>
          <p:cNvSpPr txBox="1">
            <a:spLocks noGrp="1"/>
          </p:cNvSpPr>
          <p:nvPr>
            <p:ph type="subTitle" idx="4"/>
          </p:nvPr>
        </p:nvSpPr>
        <p:spPr>
          <a:xfrm>
            <a:off x="2663333" y="1994533"/>
            <a:ext cx="29172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0" name="Google Shape;140;p28"/>
          <p:cNvSpPr txBox="1">
            <a:spLocks noGrp="1"/>
          </p:cNvSpPr>
          <p:nvPr>
            <p:ph type="subTitle" idx="5"/>
          </p:nvPr>
        </p:nvSpPr>
        <p:spPr>
          <a:xfrm>
            <a:off x="2663333" y="4844500"/>
            <a:ext cx="2917200" cy="10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1" name="Google Shape;141;p28"/>
          <p:cNvSpPr txBox="1">
            <a:spLocks noGrp="1"/>
          </p:cNvSpPr>
          <p:nvPr>
            <p:ph type="subTitle" idx="6"/>
          </p:nvPr>
        </p:nvSpPr>
        <p:spPr>
          <a:xfrm>
            <a:off x="2663333" y="4352333"/>
            <a:ext cx="29172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2" name="Google Shape;142;p28"/>
          <p:cNvSpPr txBox="1">
            <a:spLocks noGrp="1"/>
          </p:cNvSpPr>
          <p:nvPr>
            <p:ph type="subTitle" idx="7"/>
          </p:nvPr>
        </p:nvSpPr>
        <p:spPr>
          <a:xfrm>
            <a:off x="7505800" y="4844500"/>
            <a:ext cx="2917200" cy="10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" name="Google Shape;143;p28"/>
          <p:cNvSpPr txBox="1">
            <a:spLocks noGrp="1"/>
          </p:cNvSpPr>
          <p:nvPr>
            <p:ph type="subTitle" idx="8"/>
          </p:nvPr>
        </p:nvSpPr>
        <p:spPr>
          <a:xfrm>
            <a:off x="7505833" y="4352333"/>
            <a:ext cx="29172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73802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9"/>
          <p:cNvPicPr preferRelativeResize="0"/>
          <p:nvPr/>
        </p:nvPicPr>
        <p:blipFill rotWithShape="1">
          <a:blip r:embed="rId2">
            <a:alphaModFix/>
          </a:blip>
          <a:srcRect l="2733" b="2733"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9"/>
          <p:cNvSpPr txBox="1">
            <a:spLocks noGrp="1"/>
          </p:cNvSpPr>
          <p:nvPr>
            <p:ph type="subTitle" idx="1"/>
          </p:nvPr>
        </p:nvSpPr>
        <p:spPr>
          <a:xfrm>
            <a:off x="8192621" y="2882368"/>
            <a:ext cx="27948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8" name="Google Shape;148;p29"/>
          <p:cNvSpPr txBox="1">
            <a:spLocks noGrp="1"/>
          </p:cNvSpPr>
          <p:nvPr>
            <p:ph type="subTitle" idx="2"/>
          </p:nvPr>
        </p:nvSpPr>
        <p:spPr>
          <a:xfrm>
            <a:off x="8192600" y="2384800"/>
            <a:ext cx="2794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9" name="Google Shape;149;p29"/>
          <p:cNvSpPr txBox="1">
            <a:spLocks noGrp="1"/>
          </p:cNvSpPr>
          <p:nvPr>
            <p:ph type="subTitle" idx="3"/>
          </p:nvPr>
        </p:nvSpPr>
        <p:spPr>
          <a:xfrm>
            <a:off x="4698612" y="2882368"/>
            <a:ext cx="27948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" name="Google Shape;150;p29"/>
          <p:cNvSpPr txBox="1">
            <a:spLocks noGrp="1"/>
          </p:cNvSpPr>
          <p:nvPr>
            <p:ph type="subTitle" idx="4"/>
          </p:nvPr>
        </p:nvSpPr>
        <p:spPr>
          <a:xfrm>
            <a:off x="4698599" y="2384800"/>
            <a:ext cx="2794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1" name="Google Shape;151;p29"/>
          <p:cNvSpPr txBox="1">
            <a:spLocks noGrp="1"/>
          </p:cNvSpPr>
          <p:nvPr>
            <p:ph type="subTitle" idx="5"/>
          </p:nvPr>
        </p:nvSpPr>
        <p:spPr>
          <a:xfrm>
            <a:off x="2951608" y="5083308"/>
            <a:ext cx="27948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6"/>
          </p:nvPr>
        </p:nvSpPr>
        <p:spPr>
          <a:xfrm>
            <a:off x="2951597" y="4585733"/>
            <a:ext cx="2794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subTitle" idx="7"/>
          </p:nvPr>
        </p:nvSpPr>
        <p:spPr>
          <a:xfrm>
            <a:off x="6445617" y="5083308"/>
            <a:ext cx="27948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subTitle" idx="8"/>
          </p:nvPr>
        </p:nvSpPr>
        <p:spPr>
          <a:xfrm>
            <a:off x="6445600" y="4585733"/>
            <a:ext cx="2794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9"/>
          </p:nvPr>
        </p:nvSpPr>
        <p:spPr>
          <a:xfrm>
            <a:off x="1204604" y="2882368"/>
            <a:ext cx="27948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13"/>
          </p:nvPr>
        </p:nvSpPr>
        <p:spPr>
          <a:xfrm>
            <a:off x="1204596" y="2384800"/>
            <a:ext cx="2794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" name="Google Shape;157;p29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2239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2">
            <a:alphaModFix/>
          </a:blip>
          <a:srcRect l="4680" t="8096" r="3727" b="311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>
            <a:spLocks noGrp="1"/>
          </p:cNvSpPr>
          <p:nvPr>
            <p:ph type="subTitle" idx="1"/>
          </p:nvPr>
        </p:nvSpPr>
        <p:spPr>
          <a:xfrm>
            <a:off x="1139200" y="4142127"/>
            <a:ext cx="29360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subTitle" idx="2"/>
          </p:nvPr>
        </p:nvSpPr>
        <p:spPr>
          <a:xfrm>
            <a:off x="1139200" y="4570269"/>
            <a:ext cx="2936000" cy="1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3"/>
          </p:nvPr>
        </p:nvSpPr>
        <p:spPr>
          <a:xfrm>
            <a:off x="4628000" y="4570269"/>
            <a:ext cx="2936000" cy="1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4"/>
          </p:nvPr>
        </p:nvSpPr>
        <p:spPr>
          <a:xfrm>
            <a:off x="8116800" y="4570269"/>
            <a:ext cx="2936000" cy="1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5"/>
          </p:nvPr>
        </p:nvSpPr>
        <p:spPr>
          <a:xfrm>
            <a:off x="4628000" y="4142127"/>
            <a:ext cx="29360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67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5" name="Google Shape;165;p30"/>
          <p:cNvSpPr txBox="1">
            <a:spLocks noGrp="1"/>
          </p:cNvSpPr>
          <p:nvPr>
            <p:ph type="subTitle" idx="6"/>
          </p:nvPr>
        </p:nvSpPr>
        <p:spPr>
          <a:xfrm>
            <a:off x="8116800" y="4142127"/>
            <a:ext cx="29360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67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6" name="Google Shape;166;p30"/>
          <p:cNvSpPr txBox="1">
            <a:spLocks noGrp="1"/>
          </p:cNvSpPr>
          <p:nvPr>
            <p:ph type="subTitle" idx="7"/>
          </p:nvPr>
        </p:nvSpPr>
        <p:spPr>
          <a:xfrm>
            <a:off x="1139200" y="2072133"/>
            <a:ext cx="29360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67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8"/>
          </p:nvPr>
        </p:nvSpPr>
        <p:spPr>
          <a:xfrm>
            <a:off x="1139200" y="2500276"/>
            <a:ext cx="2936000" cy="1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8" name="Google Shape;168;p30"/>
          <p:cNvSpPr txBox="1">
            <a:spLocks noGrp="1"/>
          </p:cNvSpPr>
          <p:nvPr>
            <p:ph type="subTitle" idx="9"/>
          </p:nvPr>
        </p:nvSpPr>
        <p:spPr>
          <a:xfrm>
            <a:off x="4628000" y="2500276"/>
            <a:ext cx="2936000" cy="1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9" name="Google Shape;169;p30"/>
          <p:cNvSpPr txBox="1">
            <a:spLocks noGrp="1"/>
          </p:cNvSpPr>
          <p:nvPr>
            <p:ph type="subTitle" idx="13"/>
          </p:nvPr>
        </p:nvSpPr>
        <p:spPr>
          <a:xfrm>
            <a:off x="8116800" y="2500276"/>
            <a:ext cx="2936000" cy="1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14"/>
          </p:nvPr>
        </p:nvSpPr>
        <p:spPr>
          <a:xfrm>
            <a:off x="4628000" y="2072133"/>
            <a:ext cx="29360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67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15"/>
          </p:nvPr>
        </p:nvSpPr>
        <p:spPr>
          <a:xfrm>
            <a:off x="8116800" y="2072133"/>
            <a:ext cx="29360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067">
                <a:latin typeface="Electrolize"/>
                <a:ea typeface="Electrolize"/>
                <a:cs typeface="Electrolize"/>
                <a:sym typeface="Electroliz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68610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l="5891" t="6362" r="6833" b="636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814767" y="1395400"/>
            <a:ext cx="4423600" cy="309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6814767" y="4442033"/>
            <a:ext cx="44236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" name="Google Shape;21;p4"/>
          <p:cNvSpPr>
            <a:spLocks noGrp="1"/>
          </p:cNvSpPr>
          <p:nvPr>
            <p:ph type="pic" idx="2"/>
          </p:nvPr>
        </p:nvSpPr>
        <p:spPr>
          <a:xfrm>
            <a:off x="953467" y="1025000"/>
            <a:ext cx="5355200" cy="4808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139249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>
            <a:spLocks noGrp="1"/>
          </p:cNvSpPr>
          <p:nvPr>
            <p:ph type="title" hasCustomPrompt="1"/>
          </p:nvPr>
        </p:nvSpPr>
        <p:spPr>
          <a:xfrm>
            <a:off x="3053800" y="936700"/>
            <a:ext cx="6084400" cy="9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76" name="Google Shape;176;p31"/>
          <p:cNvSpPr txBox="1">
            <a:spLocks noGrp="1"/>
          </p:cNvSpPr>
          <p:nvPr>
            <p:ph type="subTitle" idx="1"/>
          </p:nvPr>
        </p:nvSpPr>
        <p:spPr>
          <a:xfrm>
            <a:off x="3053800" y="1949833"/>
            <a:ext cx="60844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title" idx="2" hasCustomPrompt="1"/>
          </p:nvPr>
        </p:nvSpPr>
        <p:spPr>
          <a:xfrm>
            <a:off x="3053800" y="2782733"/>
            <a:ext cx="6084400" cy="9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3"/>
          </p:nvPr>
        </p:nvSpPr>
        <p:spPr>
          <a:xfrm>
            <a:off x="3053800" y="3794801"/>
            <a:ext cx="60844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 idx="4" hasCustomPrompt="1"/>
          </p:nvPr>
        </p:nvSpPr>
        <p:spPr>
          <a:xfrm>
            <a:off x="3053800" y="4624751"/>
            <a:ext cx="6084400" cy="9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667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80" name="Google Shape;180;p31"/>
          <p:cNvSpPr txBox="1">
            <a:spLocks noGrp="1"/>
          </p:cNvSpPr>
          <p:nvPr>
            <p:ph type="subTitle" idx="5"/>
          </p:nvPr>
        </p:nvSpPr>
        <p:spPr>
          <a:xfrm>
            <a:off x="3053800" y="5639733"/>
            <a:ext cx="60844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206471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2"/>
          <p:cNvPicPr preferRelativeResize="0"/>
          <p:nvPr/>
        </p:nvPicPr>
        <p:blipFill rotWithShape="1">
          <a:blip r:embed="rId2">
            <a:alphaModFix/>
          </a:blip>
          <a:srcRect t="-300" b="300"/>
          <a:stretch/>
        </p:blipFill>
        <p:spPr>
          <a:xfrm rot="10800000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2"/>
          <p:cNvSpPr txBox="1">
            <a:spLocks noGrp="1"/>
          </p:cNvSpPr>
          <p:nvPr>
            <p:ph type="title" hasCustomPrompt="1"/>
          </p:nvPr>
        </p:nvSpPr>
        <p:spPr>
          <a:xfrm>
            <a:off x="7663533" y="3462600"/>
            <a:ext cx="3068000" cy="7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84" name="Google Shape;184;p32"/>
          <p:cNvSpPr txBox="1">
            <a:spLocks noGrp="1"/>
          </p:cNvSpPr>
          <p:nvPr>
            <p:ph type="subTitle" idx="1"/>
          </p:nvPr>
        </p:nvSpPr>
        <p:spPr>
          <a:xfrm>
            <a:off x="7663533" y="4088967"/>
            <a:ext cx="30680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title" idx="2" hasCustomPrompt="1"/>
          </p:nvPr>
        </p:nvSpPr>
        <p:spPr>
          <a:xfrm>
            <a:off x="1445867" y="3462600"/>
            <a:ext cx="3097200" cy="7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86" name="Google Shape;186;p32"/>
          <p:cNvSpPr txBox="1">
            <a:spLocks noGrp="1"/>
          </p:cNvSpPr>
          <p:nvPr>
            <p:ph type="subTitle" idx="3"/>
          </p:nvPr>
        </p:nvSpPr>
        <p:spPr>
          <a:xfrm>
            <a:off x="1445867" y="4088967"/>
            <a:ext cx="30972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7" name="Google Shape;187;p32"/>
          <p:cNvSpPr txBox="1">
            <a:spLocks noGrp="1"/>
          </p:cNvSpPr>
          <p:nvPr>
            <p:ph type="title" idx="4" hasCustomPrompt="1"/>
          </p:nvPr>
        </p:nvSpPr>
        <p:spPr>
          <a:xfrm>
            <a:off x="4562000" y="4776667"/>
            <a:ext cx="3068000" cy="7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88" name="Google Shape;188;p32"/>
          <p:cNvSpPr txBox="1">
            <a:spLocks noGrp="1"/>
          </p:cNvSpPr>
          <p:nvPr>
            <p:ph type="subTitle" idx="5"/>
          </p:nvPr>
        </p:nvSpPr>
        <p:spPr>
          <a:xfrm>
            <a:off x="4562000" y="5398497"/>
            <a:ext cx="30680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9" name="Google Shape;189;p32"/>
          <p:cNvSpPr txBox="1">
            <a:spLocks noGrp="1"/>
          </p:cNvSpPr>
          <p:nvPr>
            <p:ph type="title" idx="6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0284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3"/>
          <p:cNvSpPr txBox="1">
            <a:spLocks noGrp="1"/>
          </p:cNvSpPr>
          <p:nvPr>
            <p:ph type="subTitle" idx="1"/>
          </p:nvPr>
        </p:nvSpPr>
        <p:spPr>
          <a:xfrm>
            <a:off x="3623800" y="2049967"/>
            <a:ext cx="4944400" cy="1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3" name="Google Shape;193;p33"/>
          <p:cNvSpPr txBox="1"/>
          <p:nvPr/>
        </p:nvSpPr>
        <p:spPr>
          <a:xfrm>
            <a:off x="3623800" y="4655967"/>
            <a:ext cx="4944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 b="1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 </a:t>
            </a:r>
            <a:r>
              <a:rPr lang="en" sz="16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rPr>
              <a:t>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2"/>
          </p:nvPr>
        </p:nvSpPr>
        <p:spPr>
          <a:xfrm>
            <a:off x="3623767" y="5719333"/>
            <a:ext cx="4944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 b="1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5" name="Google Shape;195;p33"/>
          <p:cNvSpPr txBox="1">
            <a:spLocks noGrp="1"/>
          </p:cNvSpPr>
          <p:nvPr>
            <p:ph type="ctrTitle"/>
          </p:nvPr>
        </p:nvSpPr>
        <p:spPr>
          <a:xfrm>
            <a:off x="3623800" y="935667"/>
            <a:ext cx="4944400" cy="13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9333"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6933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6933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6933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6933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6933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6933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6933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Arial"/>
              <a:buNone/>
              <a:defRPr sz="6933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34271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4"/>
          <p:cNvPicPr preferRelativeResize="0"/>
          <p:nvPr/>
        </p:nvPicPr>
        <p:blipFill rotWithShape="1">
          <a:blip r:embed="rId2">
            <a:alphaModFix/>
          </a:blip>
          <a:srcRect t="7097" r="10722" b="3624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62335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29429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2121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83618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design" preserve="1">
  <p:cSld name="Only design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34370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>
  <p:cSld name="Title and two columns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>
            <a:spLocks noGrp="1"/>
          </p:cNvSpPr>
          <p:nvPr>
            <p:ph type="title"/>
          </p:nvPr>
        </p:nvSpPr>
        <p:spPr>
          <a:xfrm>
            <a:off x="1092761" y="675000"/>
            <a:ext cx="46044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9" name="Google Shape;209;p40"/>
          <p:cNvSpPr txBox="1">
            <a:spLocks noGrp="1"/>
          </p:cNvSpPr>
          <p:nvPr>
            <p:ph type="title" idx="2"/>
          </p:nvPr>
        </p:nvSpPr>
        <p:spPr>
          <a:xfrm>
            <a:off x="6494476" y="675000"/>
            <a:ext cx="4604400" cy="5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39897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l="2733" b="2733"/>
          <a:stretch/>
        </p:blipFill>
        <p:spPr>
          <a:xfrm rot="10800000"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6710233" y="4279965"/>
            <a:ext cx="2920000" cy="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6710233" y="3834900"/>
            <a:ext cx="2920000" cy="5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067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2561733" y="4279965"/>
            <a:ext cx="2920000" cy="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2561733" y="3834900"/>
            <a:ext cx="2920000" cy="54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067"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83304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 t="2162" r="216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16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2953400" y="2042467"/>
            <a:ext cx="6285200" cy="3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67"/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○"/>
              <a:defRPr sz="1867"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■"/>
              <a:defRPr sz="1867"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●"/>
              <a:defRPr sz="1867"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○"/>
              <a:defRPr sz="1867"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■"/>
              <a:defRPr sz="1867"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●"/>
              <a:defRPr sz="1867"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○"/>
              <a:defRPr sz="1867"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Font typeface="Montserrat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960000" y="6949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510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850800" y="1827633"/>
            <a:ext cx="88240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2201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40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198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1145067" y="2125733"/>
            <a:ext cx="52136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1145133" y="3083467"/>
            <a:ext cx="5213600" cy="16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2133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430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4374333" y="713333"/>
            <a:ext cx="6658400" cy="16992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45" name="Google Shape;45;p10"/>
          <p:cNvPicPr preferRelativeResize="0"/>
          <p:nvPr/>
        </p:nvPicPr>
        <p:blipFill rotWithShape="1">
          <a:blip r:embed="rId2">
            <a:alphaModFix/>
          </a:blip>
          <a:srcRect l="10309" r="24894" b="26777"/>
          <a:stretch/>
        </p:blipFill>
        <p:spPr>
          <a:xfrm>
            <a:off x="10211533" y="4608967"/>
            <a:ext cx="1980467" cy="2249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2">
            <a:alphaModFix/>
          </a:blip>
          <a:srcRect l="7797" t="1556" r="67603" b="7443"/>
          <a:stretch/>
        </p:blipFill>
        <p:spPr>
          <a:xfrm rot="10800000">
            <a:off x="-36766" y="1810032"/>
            <a:ext cx="751865" cy="27950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451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lectrolize"/>
              <a:buNone/>
              <a:defRPr sz="3500">
                <a:solidFill>
                  <a:schemeClr val="dk1"/>
                </a:solidFill>
                <a:latin typeface="Electrolize"/>
                <a:ea typeface="Electrolize"/>
                <a:cs typeface="Electrolize"/>
                <a:sym typeface="Electroliz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●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iro"/>
              <a:buChar char="○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iro"/>
              <a:buChar char="■"/>
              <a:defRPr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778467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8839475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3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C6E03-A78C-E84F-8398-CEB0DF26E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6527" y="306116"/>
            <a:ext cx="10848052" cy="2387600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Nunito" pitchFamily="2" charset="77"/>
              </a:rPr>
              <a:t>Towards Robust Metrics For Concept Representation Evaluation</a:t>
            </a:r>
          </a:p>
        </p:txBody>
      </p:sp>
      <p:pic>
        <p:nvPicPr>
          <p:cNvPr id="1039" name="Picture 15">
            <a:extLst>
              <a:ext uri="{FF2B5EF4-FFF2-40B4-BE49-F238E27FC236}">
                <a16:creationId xmlns:a16="http://schemas.microsoft.com/office/drawing/2014/main" id="{9F1B67C4-556C-9F42-B362-85A8DD4FB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24" b="-11024"/>
          <a:stretch/>
        </p:blipFill>
        <p:spPr bwMode="auto">
          <a:xfrm>
            <a:off x="942726" y="3151865"/>
            <a:ext cx="1079335" cy="141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55C75-F287-C94B-8BF8-82CEFBC29044}"/>
              </a:ext>
            </a:extLst>
          </p:cNvPr>
          <p:cNvSpPr txBox="1"/>
          <p:nvPr/>
        </p:nvSpPr>
        <p:spPr>
          <a:xfrm>
            <a:off x="511480" y="4608549"/>
            <a:ext cx="19418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1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Mateo Espinosa </a:t>
            </a:r>
            <a:r>
              <a:rPr lang="en-US" sz="900" b="1" i="0" u="none" strike="noStrike" dirty="0" err="1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Zarlenga</a:t>
            </a:r>
            <a:r>
              <a:rPr lang="en-US" sz="900" b="1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*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University of Cambridge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me466@cam.ac.uk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DD8DEE-7094-6A47-AEB9-770B3A2BE175}"/>
              </a:ext>
            </a:extLst>
          </p:cNvPr>
          <p:cNvSpPr txBox="1"/>
          <p:nvPr/>
        </p:nvSpPr>
        <p:spPr>
          <a:xfrm>
            <a:off x="3770288" y="4594005"/>
            <a:ext cx="194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1" i="0" u="none" strike="noStrike" dirty="0" err="1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Zohreh</a:t>
            </a:r>
            <a:r>
              <a:rPr lang="en-US" sz="900" b="1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 Shams*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chemeClr val="accent5">
                    <a:lumMod val="50000"/>
                  </a:schemeClr>
                </a:solidFill>
                <a:latin typeface="Nunito" pitchFamily="2" charset="77"/>
              </a:rPr>
              <a:t>Babylon Health</a:t>
            </a:r>
            <a:endParaRPr lang="en-US" sz="90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University of Cambridge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zs315@cam.ac.uk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</p:txBody>
      </p:sp>
      <p:pic>
        <p:nvPicPr>
          <p:cNvPr id="1043" name="Picture 19">
            <a:extLst>
              <a:ext uri="{FF2B5EF4-FFF2-40B4-BE49-F238E27FC236}">
                <a16:creationId xmlns:a16="http://schemas.microsoft.com/office/drawing/2014/main" id="{9D2B0AA7-9FDE-F247-86E5-EAE0C5AB27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5" r="7135"/>
          <a:stretch/>
        </p:blipFill>
        <p:spPr bwMode="auto">
          <a:xfrm>
            <a:off x="2591321" y="3181542"/>
            <a:ext cx="1088776" cy="126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A4B920-33AB-6B47-9EA8-159BD06FE02E}"/>
              </a:ext>
            </a:extLst>
          </p:cNvPr>
          <p:cNvSpPr txBox="1"/>
          <p:nvPr/>
        </p:nvSpPr>
        <p:spPr>
          <a:xfrm>
            <a:off x="2164795" y="4617461"/>
            <a:ext cx="19418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1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Pietro </a:t>
            </a:r>
            <a:r>
              <a:rPr lang="en-US" sz="900" b="1" i="0" u="none" strike="noStrike" dirty="0" err="1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Barbiero</a:t>
            </a:r>
            <a:r>
              <a:rPr lang="en-US" sz="900" b="1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*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University of Cambridge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pb737@cam.ac.uk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</p:txBody>
      </p:sp>
      <p:pic>
        <p:nvPicPr>
          <p:cNvPr id="1045" name="Picture 21" descr="Повторение] Explainable Artificial Intelligence – DEV.BG">
            <a:extLst>
              <a:ext uri="{FF2B5EF4-FFF2-40B4-BE49-F238E27FC236}">
                <a16:creationId xmlns:a16="http://schemas.microsoft.com/office/drawing/2014/main" id="{B8FCB7C5-AAA2-724F-805C-904AACAF1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5" r="10400"/>
          <a:stretch/>
        </p:blipFill>
        <p:spPr bwMode="auto">
          <a:xfrm>
            <a:off x="5883783" y="3146826"/>
            <a:ext cx="1052878" cy="127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AD5C0D-FE98-9846-BBF1-FF28DC7F6B19}"/>
              </a:ext>
            </a:extLst>
          </p:cNvPr>
          <p:cNvSpPr txBox="1"/>
          <p:nvPr/>
        </p:nvSpPr>
        <p:spPr>
          <a:xfrm>
            <a:off x="5439308" y="4587783"/>
            <a:ext cx="19418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Dmitry </a:t>
            </a:r>
            <a:r>
              <a:rPr lang="en-US" sz="900" dirty="0" err="1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Kazhdan</a:t>
            </a:r>
            <a:endParaRPr lang="en-US" sz="90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University of Cambridge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dk525@cam.ac.uk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</p:txBody>
      </p:sp>
      <p:pic>
        <p:nvPicPr>
          <p:cNvPr id="1047" name="Picture 23" descr="Umang Bhatt | The Alan Turing Institute">
            <a:extLst>
              <a:ext uri="{FF2B5EF4-FFF2-40B4-BE49-F238E27FC236}">
                <a16:creationId xmlns:a16="http://schemas.microsoft.com/office/drawing/2014/main" id="{0A8E85C2-8975-1542-BF17-8F27BFB0F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944" y="3134953"/>
            <a:ext cx="1080856" cy="129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A4DD9FB-6D8C-BD4F-ACE2-7FAE22F62773}"/>
              </a:ext>
            </a:extLst>
          </p:cNvPr>
          <p:cNvSpPr txBox="1"/>
          <p:nvPr/>
        </p:nvSpPr>
        <p:spPr>
          <a:xfrm>
            <a:off x="7026132" y="4564328"/>
            <a:ext cx="194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Umang Bhatt</a:t>
            </a:r>
            <a:br>
              <a:rPr lang="en-US" sz="900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</a:br>
            <a:r>
              <a:rPr lang="en-US" sz="900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University </a:t>
            </a: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of Cambridge</a:t>
            </a:r>
            <a:b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</a:b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The Alan Turing Institute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usb20@cam.ac.uk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</p:txBody>
      </p:sp>
      <p:pic>
        <p:nvPicPr>
          <p:cNvPr id="1049" name="Picture 25">
            <a:extLst>
              <a:ext uri="{FF2B5EF4-FFF2-40B4-BE49-F238E27FC236}">
                <a16:creationId xmlns:a16="http://schemas.microsoft.com/office/drawing/2014/main" id="{C74BE8A4-674D-1246-97D6-2148AE065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5" r="7849"/>
          <a:stretch/>
        </p:blipFill>
        <p:spPr bwMode="auto">
          <a:xfrm>
            <a:off x="9054083" y="3134953"/>
            <a:ext cx="1079335" cy="126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065F7E2-4574-5846-A1BD-99B764264F0F}"/>
              </a:ext>
            </a:extLst>
          </p:cNvPr>
          <p:cNvSpPr txBox="1"/>
          <p:nvPr/>
        </p:nvSpPr>
        <p:spPr>
          <a:xfrm>
            <a:off x="8631293" y="4564328"/>
            <a:ext cx="194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Adrian Weller</a:t>
            </a:r>
            <a:br>
              <a:rPr lang="en-US" sz="900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</a:br>
            <a:r>
              <a:rPr lang="en-US" sz="900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University </a:t>
            </a: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of Cambridge</a:t>
            </a:r>
            <a:b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</a:b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The Alan Turing Institute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aw665@cam.ac.uk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</p:txBody>
      </p:sp>
      <p:pic>
        <p:nvPicPr>
          <p:cNvPr id="1051" name="Picture 27">
            <a:extLst>
              <a:ext uri="{FF2B5EF4-FFF2-40B4-BE49-F238E27FC236}">
                <a16:creationId xmlns:a16="http://schemas.microsoft.com/office/drawing/2014/main" id="{E462134B-5176-E648-A666-D4E1C7870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701" y="3126965"/>
            <a:ext cx="1052878" cy="131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5CDC28E-A076-0C4C-8F6D-F42A9061DABB}"/>
              </a:ext>
            </a:extLst>
          </p:cNvPr>
          <p:cNvSpPr txBox="1"/>
          <p:nvPr/>
        </p:nvSpPr>
        <p:spPr>
          <a:xfrm>
            <a:off x="10207226" y="4612570"/>
            <a:ext cx="19418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Mateja</a:t>
            </a:r>
            <a:r>
              <a:rPr lang="en-US" sz="900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 </a:t>
            </a:r>
            <a:r>
              <a:rPr lang="en-US" sz="900" dirty="0" err="1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Jamnik</a:t>
            </a:r>
            <a:br>
              <a:rPr lang="en-US" sz="900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</a:br>
            <a:r>
              <a:rPr lang="en-US" sz="900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University </a:t>
            </a:r>
            <a:r>
              <a:rPr lang="en-US" sz="900" b="0" i="0" u="none" strike="noStrike" dirty="0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of Cambridge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 err="1">
                <a:solidFill>
                  <a:schemeClr val="accent5">
                    <a:lumMod val="50000"/>
                  </a:schemeClr>
                </a:solidFill>
                <a:effectLst/>
                <a:latin typeface="Nunito" pitchFamily="2" charset="77"/>
              </a:rPr>
              <a:t>mateja.jamnik@cl.cam.ac.uk</a:t>
            </a:r>
            <a:endParaRPr lang="en-US" sz="900" b="0" dirty="0">
              <a:solidFill>
                <a:schemeClr val="accent5">
                  <a:lumMod val="50000"/>
                </a:schemeClr>
              </a:solidFill>
              <a:effectLst/>
              <a:latin typeface="Nunito" pitchFamily="2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CE55A9-3A8A-DB4A-B841-938C09983B4C}"/>
              </a:ext>
            </a:extLst>
          </p:cNvPr>
          <p:cNvSpPr txBox="1"/>
          <p:nvPr/>
        </p:nvSpPr>
        <p:spPr>
          <a:xfrm>
            <a:off x="758808" y="5991791"/>
            <a:ext cx="10869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5">
                    <a:lumMod val="50000"/>
                  </a:schemeClr>
                </a:solidFill>
                <a:latin typeface="Nunito" pitchFamily="2" charset="77"/>
              </a:rPr>
              <a:t>AAAI</a:t>
            </a:r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Nunito" pitchFamily="2" charset="77"/>
              </a:rPr>
              <a:t> 2023</a:t>
            </a:r>
          </a:p>
          <a:p>
            <a:pPr algn="ctr"/>
            <a:r>
              <a:rPr lang="en-US" sz="1800" dirty="0">
                <a:solidFill>
                  <a:schemeClr val="accent5">
                    <a:lumMod val="50000"/>
                  </a:schemeClr>
                </a:solidFill>
                <a:latin typeface="Nunito" pitchFamily="2" charset="77"/>
              </a:rPr>
              <a:t>Washington DC, USA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B6C07E-D445-6A1F-418F-A5CB2B809B9D}"/>
              </a:ext>
            </a:extLst>
          </p:cNvPr>
          <p:cNvSpPr txBox="1"/>
          <p:nvPr/>
        </p:nvSpPr>
        <p:spPr>
          <a:xfrm>
            <a:off x="4724400" y="32004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8A43D-32C4-1E2F-60BE-48A39035D035}"/>
              </a:ext>
            </a:extLst>
          </p:cNvPr>
          <p:cNvSpPr txBox="1"/>
          <p:nvPr/>
        </p:nvSpPr>
        <p:spPr>
          <a:xfrm>
            <a:off x="4724400" y="32004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FD078D69-15AD-8A64-80CA-DEB0E0EC3A6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692" r="6608" b="469"/>
          <a:stretch/>
        </p:blipFill>
        <p:spPr>
          <a:xfrm>
            <a:off x="4209393" y="3159000"/>
            <a:ext cx="1150884" cy="127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06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400" dirty="0">
                <a:latin typeface="Nunito" pitchFamily="2" charset="77"/>
              </a:rPr>
              <a:t>Measuring Quality of Concepts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58A56-A828-4D4C-87A6-A8D6291837ED}"/>
              </a:ext>
            </a:extLst>
          </p:cNvPr>
          <p:cNvSpPr txBox="1"/>
          <p:nvPr/>
        </p:nvSpPr>
        <p:spPr>
          <a:xfrm>
            <a:off x="681210" y="3438566"/>
            <a:ext cx="10829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We measure a concept representation’s quality by quantifying </a:t>
            </a:r>
            <a:r>
              <a:rPr lang="en-US" sz="2000" b="1" dirty="0">
                <a:latin typeface="Nunito" pitchFamily="2" charset="77"/>
              </a:rPr>
              <a:t>how much ”unnecessary” information it encodes about a set of known ground-truth concepts.</a:t>
            </a:r>
          </a:p>
        </p:txBody>
      </p:sp>
    </p:spTree>
    <p:extLst>
      <p:ext uri="{BB962C8B-B14F-4D97-AF65-F5344CB8AC3E}">
        <p14:creationId xmlns:p14="http://schemas.microsoft.com/office/powerpoint/2010/main" val="2972095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400" dirty="0">
                <a:latin typeface="Nunito" pitchFamily="2" charset="77"/>
              </a:rPr>
              <a:t>Measuring Quality as Concept Purity: OIS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58A56-A828-4D4C-87A6-A8D6291837ED}"/>
              </a:ext>
            </a:extLst>
          </p:cNvPr>
          <p:cNvSpPr txBox="1"/>
          <p:nvPr/>
        </p:nvSpPr>
        <p:spPr>
          <a:xfrm>
            <a:off x="681209" y="2017986"/>
            <a:ext cx="108295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The </a:t>
            </a:r>
            <a:r>
              <a:rPr lang="en-US" sz="2000" b="1" dirty="0">
                <a:solidFill>
                  <a:srgbClr val="0070C0"/>
                </a:solidFill>
                <a:latin typeface="Nunito" pitchFamily="2" charset="77"/>
              </a:rPr>
              <a:t>Oracle Impurity Score (OIS) </a:t>
            </a:r>
            <a:r>
              <a:rPr lang="en-US" sz="2000" dirty="0">
                <a:latin typeface="Nunito" pitchFamily="2" charset="77"/>
              </a:rPr>
              <a:t>focuses on measuring </a:t>
            </a:r>
            <a:r>
              <a:rPr lang="en-US" sz="2000" b="1" dirty="0">
                <a:latin typeface="Nunito" pitchFamily="2" charset="77"/>
              </a:rPr>
              <a:t>impurities</a:t>
            </a:r>
            <a:r>
              <a:rPr lang="en-US" sz="2000" dirty="0">
                <a:latin typeface="Nunito" pitchFamily="2" charset="77"/>
              </a:rPr>
              <a:t> </a:t>
            </a:r>
            <a:r>
              <a:rPr lang="en-US" sz="2000" b="1" dirty="0">
                <a:latin typeface="Nunito" pitchFamily="2" charset="77"/>
              </a:rPr>
              <a:t>localized</a:t>
            </a:r>
            <a:r>
              <a:rPr lang="en-US" sz="2000" dirty="0">
                <a:latin typeface="Nunito" pitchFamily="2" charset="77"/>
              </a:rPr>
              <a:t> within a single concept representation.</a:t>
            </a:r>
          </a:p>
          <a:p>
            <a:pPr>
              <a:buSzPct val="125000"/>
            </a:pPr>
            <a:endParaRPr lang="en-US" sz="2000" dirty="0">
              <a:latin typeface="Nunito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6366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400" dirty="0">
                <a:latin typeface="Nunito" pitchFamily="2" charset="77"/>
              </a:rPr>
              <a:t>Measuring Quality as Concept Purity: OIS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58A56-A828-4D4C-87A6-A8D6291837ED}"/>
              </a:ext>
            </a:extLst>
          </p:cNvPr>
          <p:cNvSpPr txBox="1"/>
          <p:nvPr/>
        </p:nvSpPr>
        <p:spPr>
          <a:xfrm>
            <a:off x="681209" y="2017986"/>
            <a:ext cx="10829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We measure how accurately we can predict a concept from a learnt concept representation and evaluate how this diverges from what we expect from their ground-truth concepts.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09F08A4-3948-1840-88DA-599A2D72E0FD}"/>
              </a:ext>
            </a:extLst>
          </p:cNvPr>
          <p:cNvGrpSpPr/>
          <p:nvPr/>
        </p:nvGrpSpPr>
        <p:grpSpPr>
          <a:xfrm>
            <a:off x="1085081" y="3026004"/>
            <a:ext cx="9367020" cy="2818489"/>
            <a:chOff x="847237" y="3958939"/>
            <a:chExt cx="10307716" cy="3306301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2A2FDE5F-2C55-5E48-AA78-C4DDC4C11B87}"/>
                </a:ext>
              </a:extLst>
            </p:cNvPr>
            <p:cNvGrpSpPr/>
            <p:nvPr/>
          </p:nvGrpSpPr>
          <p:grpSpPr>
            <a:xfrm>
              <a:off x="847237" y="3958939"/>
              <a:ext cx="10307716" cy="3306301"/>
              <a:chOff x="847237" y="3958939"/>
              <a:chExt cx="10307716" cy="3306301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B017F2C-8911-1447-95B2-DEC5B7CE1F45}"/>
                  </a:ext>
                </a:extLst>
              </p:cNvPr>
              <p:cNvGrpSpPr/>
              <p:nvPr/>
            </p:nvGrpSpPr>
            <p:grpSpPr>
              <a:xfrm>
                <a:off x="847237" y="3958939"/>
                <a:ext cx="10307716" cy="2857035"/>
                <a:chOff x="847237" y="3958939"/>
                <a:chExt cx="10307716" cy="2857035"/>
              </a:xfrm>
            </p:grpSpPr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A2F54C67-F4E8-C349-AB2C-579DF7FF7D35}"/>
                    </a:ext>
                  </a:extLst>
                </p:cNvPr>
                <p:cNvGrpSpPr/>
                <p:nvPr/>
              </p:nvGrpSpPr>
              <p:grpSpPr>
                <a:xfrm>
                  <a:off x="4692855" y="3958939"/>
                  <a:ext cx="2828607" cy="2436968"/>
                  <a:chOff x="4692855" y="3958939"/>
                  <a:chExt cx="2828607" cy="2436968"/>
                </a:xfrm>
              </p:grpSpPr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877CE7D6-7180-D744-92DF-A21FBBE9FABA}"/>
                      </a:ext>
                    </a:extLst>
                  </p:cNvPr>
                  <p:cNvSpPr/>
                  <p:nvPr/>
                </p:nvSpPr>
                <p:spPr>
                  <a:xfrm>
                    <a:off x="5571268" y="4759763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1.0</a:t>
                    </a:r>
                  </a:p>
                </p:txBody>
              </p:sp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D74FD2E5-9FF6-594E-B6BE-D2633162B11E}"/>
                      </a:ext>
                    </a:extLst>
                  </p:cNvPr>
                  <p:cNvSpPr/>
                  <p:nvPr/>
                </p:nvSpPr>
                <p:spPr>
                  <a:xfrm>
                    <a:off x="6067515" y="4759763"/>
                    <a:ext cx="496247" cy="500928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0.5</a:t>
                    </a:r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0E2C2981-63AA-8E46-A7D1-7AF1D1E08E0D}"/>
                      </a:ext>
                    </a:extLst>
                  </p:cNvPr>
                  <p:cNvSpPr/>
                  <p:nvPr/>
                </p:nvSpPr>
                <p:spPr>
                  <a:xfrm>
                    <a:off x="6563761" y="4759763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0.5</a:t>
                    </a:r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ABC5D218-E5C0-FC4D-8C27-6B09DDDC8A68}"/>
                      </a:ext>
                    </a:extLst>
                  </p:cNvPr>
                  <p:cNvSpPr/>
                  <p:nvPr/>
                </p:nvSpPr>
                <p:spPr>
                  <a:xfrm>
                    <a:off x="5571268" y="5260691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1.0</a:t>
                    </a:r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02B424F0-92F0-794C-893C-C9A6D8C6FB53}"/>
                      </a:ext>
                    </a:extLst>
                  </p:cNvPr>
                  <p:cNvSpPr/>
                  <p:nvPr/>
                </p:nvSpPr>
                <p:spPr>
                  <a:xfrm>
                    <a:off x="6067515" y="5260691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1.0</a:t>
                    </a:r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E306A718-0B93-E543-99D9-0655DF5A7C63}"/>
                      </a:ext>
                    </a:extLst>
                  </p:cNvPr>
                  <p:cNvSpPr/>
                  <p:nvPr/>
                </p:nvSpPr>
                <p:spPr>
                  <a:xfrm>
                    <a:off x="6563761" y="5260691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9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0.6</a:t>
                    </a:r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86A6F6CD-0465-FF40-974D-7AB297301AD1}"/>
                      </a:ext>
                    </a:extLst>
                  </p:cNvPr>
                  <p:cNvSpPr/>
                  <p:nvPr/>
                </p:nvSpPr>
                <p:spPr>
                  <a:xfrm>
                    <a:off x="5571268" y="5761619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1.0</a:t>
                    </a: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F65AFE52-6C31-744F-B3D8-B0897A77C254}"/>
                      </a:ext>
                    </a:extLst>
                  </p:cNvPr>
                  <p:cNvSpPr/>
                  <p:nvPr/>
                </p:nvSpPr>
                <p:spPr>
                  <a:xfrm>
                    <a:off x="6067515" y="5761619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solidFill>
                      <a:schemeClr val="tx1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0.6</a:t>
                    </a: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CC52E6F1-79F6-3C43-9254-5B50AEBA8687}"/>
                      </a:ext>
                    </a:extLst>
                  </p:cNvPr>
                  <p:cNvSpPr/>
                  <p:nvPr/>
                </p:nvSpPr>
                <p:spPr>
                  <a:xfrm>
                    <a:off x="6563761" y="5761619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1.0</a:t>
                    </a:r>
                  </a:p>
                </p:txBody>
              </p:sp>
              <p:pic>
                <p:nvPicPr>
                  <p:cNvPr id="18" name="Graphic 17" descr="Palette with solid fill">
                    <a:extLst>
                      <a:ext uri="{FF2B5EF4-FFF2-40B4-BE49-F238E27FC236}">
                        <a16:creationId xmlns:a16="http://schemas.microsoft.com/office/drawing/2014/main" id="{14A6782D-ED18-5741-8C08-13507FCF51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571268" y="4299454"/>
                    <a:ext cx="435093" cy="398014"/>
                  </a:xfrm>
                  <a:prstGeom prst="rect">
                    <a:avLst/>
                  </a:prstGeom>
                </p:spPr>
              </p:pic>
              <p:pic>
                <p:nvPicPr>
                  <p:cNvPr id="20" name="Graphic 19" descr="Weights Uneven with solid fill">
                    <a:extLst>
                      <a:ext uri="{FF2B5EF4-FFF2-40B4-BE49-F238E27FC236}">
                        <a16:creationId xmlns:a16="http://schemas.microsoft.com/office/drawing/2014/main" id="{2BEB35CC-A502-B04F-886D-5B18A8E5CD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624914" y="4299454"/>
                    <a:ext cx="435094" cy="435094"/>
                  </a:xfrm>
                  <a:prstGeom prst="rect">
                    <a:avLst/>
                  </a:prstGeom>
                </p:spPr>
              </p:pic>
              <p:pic>
                <p:nvPicPr>
                  <p:cNvPr id="22" name="Graphic 21" descr="Basic Shapes with solid fill">
                    <a:extLst>
                      <a:ext uri="{FF2B5EF4-FFF2-40B4-BE49-F238E27FC236}">
                        <a16:creationId xmlns:a16="http://schemas.microsoft.com/office/drawing/2014/main" id="{66E1B7C4-3769-CE46-BABA-036EE4496C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36937" y="4283056"/>
                    <a:ext cx="435093" cy="476707"/>
                  </a:xfrm>
                  <a:prstGeom prst="rect">
                    <a:avLst/>
                  </a:prstGeom>
                </p:spPr>
              </p:pic>
              <p:pic>
                <p:nvPicPr>
                  <p:cNvPr id="29" name="Graphic 28" descr="Palette with solid fill">
                    <a:extLst>
                      <a:ext uri="{FF2B5EF4-FFF2-40B4-BE49-F238E27FC236}">
                        <a16:creationId xmlns:a16="http://schemas.microsoft.com/office/drawing/2014/main" id="{243A1F72-63AD-AE4A-9E61-1C7B07D1C2B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75022" y="4811220"/>
                    <a:ext cx="435093" cy="398014"/>
                  </a:xfrm>
                  <a:prstGeom prst="rect">
                    <a:avLst/>
                  </a:prstGeom>
                </p:spPr>
              </p:pic>
              <p:pic>
                <p:nvPicPr>
                  <p:cNvPr id="30" name="Graphic 29" descr="Weights Uneven with solid fill">
                    <a:extLst>
                      <a:ext uri="{FF2B5EF4-FFF2-40B4-BE49-F238E27FC236}">
                        <a16:creationId xmlns:a16="http://schemas.microsoft.com/office/drawing/2014/main" id="{26EA519D-8805-AC46-BF41-875178DC5FC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75021" y="5838193"/>
                    <a:ext cx="435094" cy="435094"/>
                  </a:xfrm>
                  <a:prstGeom prst="rect">
                    <a:avLst/>
                  </a:prstGeom>
                </p:spPr>
              </p:pic>
              <p:pic>
                <p:nvPicPr>
                  <p:cNvPr id="31" name="Graphic 30" descr="Basic Shapes with solid fill">
                    <a:extLst>
                      <a:ext uri="{FF2B5EF4-FFF2-40B4-BE49-F238E27FC236}">
                        <a16:creationId xmlns:a16="http://schemas.microsoft.com/office/drawing/2014/main" id="{0E9782BF-76E7-6A4C-B945-3E0AE0749F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75021" y="5285360"/>
                    <a:ext cx="435093" cy="476707"/>
                  </a:xfrm>
                  <a:prstGeom prst="rect">
                    <a:avLst/>
                  </a:prstGeom>
                </p:spPr>
              </p:pic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F498F459-9501-374F-8067-3D920D6C7E13}"/>
                      </a:ext>
                    </a:extLst>
                  </p:cNvPr>
                  <p:cNvSpPr txBox="1"/>
                  <p:nvPr/>
                </p:nvSpPr>
                <p:spPr>
                  <a:xfrm>
                    <a:off x="5102210" y="3958939"/>
                    <a:ext cx="241925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>
                        <a:latin typeface="Nunito" pitchFamily="2" charset="77"/>
                      </a:rPr>
                      <a:t>Ground Truth Concepts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830E650-2EA5-4644-87B0-337F2459FDD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989938" y="5354436"/>
                    <a:ext cx="17443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>
                        <a:latin typeface="Nunito" pitchFamily="2" charset="77"/>
                      </a:rPr>
                      <a:t>Learnt Concepts</a:t>
                    </a:r>
                  </a:p>
                </p:txBody>
              </p:sp>
            </p:grpSp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2B502203-4699-F843-ACFC-1DAEA68E6285}"/>
                    </a:ext>
                  </a:extLst>
                </p:cNvPr>
                <p:cNvGrpSpPr/>
                <p:nvPr/>
              </p:nvGrpSpPr>
              <p:grpSpPr>
                <a:xfrm>
                  <a:off x="8322544" y="3993502"/>
                  <a:ext cx="2832409" cy="2427074"/>
                  <a:chOff x="8322544" y="3993502"/>
                  <a:chExt cx="2832409" cy="2427074"/>
                </a:xfrm>
              </p:grpSpPr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424BB1EC-EBEF-8B48-BCF0-644D9BC1211A}"/>
                      </a:ext>
                    </a:extLst>
                  </p:cNvPr>
                  <p:cNvSpPr/>
                  <p:nvPr/>
                </p:nvSpPr>
                <p:spPr>
                  <a:xfrm>
                    <a:off x="9200957" y="4784432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1.0</a:t>
                    </a:r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0DB3993F-0A0C-2A4F-BB6A-5A68DFD31B76}"/>
                      </a:ext>
                    </a:extLst>
                  </p:cNvPr>
                  <p:cNvSpPr/>
                  <p:nvPr/>
                </p:nvSpPr>
                <p:spPr>
                  <a:xfrm>
                    <a:off x="9697204" y="4784432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0.7</a:t>
                    </a:r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DEF1EF27-1351-1647-B225-9BCBA0769A79}"/>
                      </a:ext>
                    </a:extLst>
                  </p:cNvPr>
                  <p:cNvSpPr/>
                  <p:nvPr/>
                </p:nvSpPr>
                <p:spPr>
                  <a:xfrm>
                    <a:off x="10193450" y="4784432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0.9</a:t>
                    </a:r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83769B28-E7EC-E340-ACAD-2EF330B8A9C4}"/>
                      </a:ext>
                    </a:extLst>
                  </p:cNvPr>
                  <p:cNvSpPr/>
                  <p:nvPr/>
                </p:nvSpPr>
                <p:spPr>
                  <a:xfrm>
                    <a:off x="9200957" y="5285360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0.7</a:t>
                    </a:r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97261702-123B-034B-A094-92C9CE686C18}"/>
                      </a:ext>
                    </a:extLst>
                  </p:cNvPr>
                  <p:cNvSpPr/>
                  <p:nvPr/>
                </p:nvSpPr>
                <p:spPr>
                  <a:xfrm>
                    <a:off x="9697204" y="5285360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1.0</a:t>
                    </a:r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A012BBF7-6F9E-BA49-862F-671AAF323F08}"/>
                      </a:ext>
                    </a:extLst>
                  </p:cNvPr>
                  <p:cNvSpPr/>
                  <p:nvPr/>
                </p:nvSpPr>
                <p:spPr>
                  <a:xfrm>
                    <a:off x="10193450" y="5285360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0.5</a:t>
                    </a:r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7F7953D1-D221-AA45-9A00-EFF900842734}"/>
                      </a:ext>
                    </a:extLst>
                  </p:cNvPr>
                  <p:cNvSpPr/>
                  <p:nvPr/>
                </p:nvSpPr>
                <p:spPr>
                  <a:xfrm>
                    <a:off x="9200957" y="5786288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0.5</a:t>
                    </a:r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900753C6-4007-5B41-8F72-A9008818C927}"/>
                      </a:ext>
                    </a:extLst>
                  </p:cNvPr>
                  <p:cNvSpPr/>
                  <p:nvPr/>
                </p:nvSpPr>
                <p:spPr>
                  <a:xfrm>
                    <a:off x="9697204" y="5786288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0.5</a:t>
                    </a:r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492260E4-2F34-2441-AE85-70B453983CF3}"/>
                      </a:ext>
                    </a:extLst>
                  </p:cNvPr>
                  <p:cNvSpPr/>
                  <p:nvPr/>
                </p:nvSpPr>
                <p:spPr>
                  <a:xfrm>
                    <a:off x="10193450" y="5786288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1.0</a:t>
                    </a:r>
                  </a:p>
                </p:txBody>
              </p:sp>
              <p:pic>
                <p:nvPicPr>
                  <p:cNvPr id="43" name="Graphic 42" descr="Palette with solid fill">
                    <a:extLst>
                      <a:ext uri="{FF2B5EF4-FFF2-40B4-BE49-F238E27FC236}">
                        <a16:creationId xmlns:a16="http://schemas.microsoft.com/office/drawing/2014/main" id="{AF924929-01D0-DF4A-B879-CC5CE9DA9A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00957" y="4324123"/>
                    <a:ext cx="435093" cy="398014"/>
                  </a:xfrm>
                  <a:prstGeom prst="rect">
                    <a:avLst/>
                  </a:prstGeom>
                </p:spPr>
              </p:pic>
              <p:pic>
                <p:nvPicPr>
                  <p:cNvPr id="44" name="Graphic 43" descr="Weights Uneven with solid fill">
                    <a:extLst>
                      <a:ext uri="{FF2B5EF4-FFF2-40B4-BE49-F238E27FC236}">
                        <a16:creationId xmlns:a16="http://schemas.microsoft.com/office/drawing/2014/main" id="{BD19A88F-EF83-4247-A046-C2EABB6125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254603" y="4324123"/>
                    <a:ext cx="435094" cy="435094"/>
                  </a:xfrm>
                  <a:prstGeom prst="rect">
                    <a:avLst/>
                  </a:prstGeom>
                </p:spPr>
              </p:pic>
              <p:pic>
                <p:nvPicPr>
                  <p:cNvPr id="45" name="Graphic 44" descr="Basic Shapes with solid fill">
                    <a:extLst>
                      <a:ext uri="{FF2B5EF4-FFF2-40B4-BE49-F238E27FC236}">
                        <a16:creationId xmlns:a16="http://schemas.microsoft.com/office/drawing/2014/main" id="{EE6071B8-C8F9-384B-B030-9D7F948620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666626" y="4307725"/>
                    <a:ext cx="435093" cy="476707"/>
                  </a:xfrm>
                  <a:prstGeom prst="rect">
                    <a:avLst/>
                  </a:prstGeom>
                </p:spPr>
              </p:pic>
              <p:pic>
                <p:nvPicPr>
                  <p:cNvPr id="46" name="Graphic 45" descr="Palette with solid fill">
                    <a:extLst>
                      <a:ext uri="{FF2B5EF4-FFF2-40B4-BE49-F238E27FC236}">
                        <a16:creationId xmlns:a16="http://schemas.microsoft.com/office/drawing/2014/main" id="{1025134A-DC57-5E41-99E4-966A20C7E5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04711" y="4835889"/>
                    <a:ext cx="435093" cy="398014"/>
                  </a:xfrm>
                  <a:prstGeom prst="rect">
                    <a:avLst/>
                  </a:prstGeom>
                </p:spPr>
              </p:pic>
              <p:pic>
                <p:nvPicPr>
                  <p:cNvPr id="47" name="Graphic 46" descr="Weights Uneven with solid fill">
                    <a:extLst>
                      <a:ext uri="{FF2B5EF4-FFF2-40B4-BE49-F238E27FC236}">
                        <a16:creationId xmlns:a16="http://schemas.microsoft.com/office/drawing/2014/main" id="{CD844A9A-0E2A-374E-91AF-8AB5E2DBF3B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04710" y="5862862"/>
                    <a:ext cx="435094" cy="435094"/>
                  </a:xfrm>
                  <a:prstGeom prst="rect">
                    <a:avLst/>
                  </a:prstGeom>
                </p:spPr>
              </p:pic>
              <p:pic>
                <p:nvPicPr>
                  <p:cNvPr id="48" name="Graphic 47" descr="Basic Shapes with solid fill">
                    <a:extLst>
                      <a:ext uri="{FF2B5EF4-FFF2-40B4-BE49-F238E27FC236}">
                        <a16:creationId xmlns:a16="http://schemas.microsoft.com/office/drawing/2014/main" id="{724BA3AE-D68A-F84B-A346-BD0AE8D1DE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704710" y="5310029"/>
                    <a:ext cx="435093" cy="476707"/>
                  </a:xfrm>
                  <a:prstGeom prst="rect">
                    <a:avLst/>
                  </a:prstGeom>
                </p:spPr>
              </p:pic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A4B382C6-F74D-B640-A4F6-998E483CAD15}"/>
                      </a:ext>
                    </a:extLst>
                  </p:cNvPr>
                  <p:cNvSpPr txBox="1"/>
                  <p:nvPr/>
                </p:nvSpPr>
                <p:spPr>
                  <a:xfrm>
                    <a:off x="8735701" y="3993502"/>
                    <a:ext cx="241925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>
                        <a:latin typeface="Nunito" pitchFamily="2" charset="77"/>
                      </a:rPr>
                      <a:t>Ground Truth Concepts</a:t>
                    </a:r>
                  </a:p>
                </p:txBody>
              </p: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7591CC2E-3D6B-0245-A75A-6211F3DBCD9F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7619627" y="5379105"/>
                    <a:ext cx="174438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>
                        <a:latin typeface="Nunito" pitchFamily="2" charset="77"/>
                      </a:rPr>
                      <a:t>Learnt Concepts</a:t>
                    </a: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E4BA2AC8-44AA-2942-A7EE-5E08FF015025}"/>
                    </a:ext>
                  </a:extLst>
                </p:cNvPr>
                <p:cNvGrpSpPr/>
                <p:nvPr/>
              </p:nvGrpSpPr>
              <p:grpSpPr>
                <a:xfrm>
                  <a:off x="847237" y="3968833"/>
                  <a:ext cx="2865239" cy="2764505"/>
                  <a:chOff x="847237" y="3968833"/>
                  <a:chExt cx="2865239" cy="2764505"/>
                </a:xfrm>
              </p:grpSpPr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2295DEF6-C695-4645-A073-EBBD1B4F3F18}"/>
                      </a:ext>
                    </a:extLst>
                  </p:cNvPr>
                  <p:cNvSpPr/>
                  <p:nvPr/>
                </p:nvSpPr>
                <p:spPr>
                  <a:xfrm>
                    <a:off x="1758480" y="4759763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1.0</a:t>
                    </a:r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DA35F571-0B1A-5D40-892E-645DA7984BA4}"/>
                      </a:ext>
                    </a:extLst>
                  </p:cNvPr>
                  <p:cNvSpPr/>
                  <p:nvPr/>
                </p:nvSpPr>
                <p:spPr>
                  <a:xfrm>
                    <a:off x="2254727" y="4759763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0.5</a:t>
                    </a:r>
                  </a:p>
                </p:txBody>
              </p:sp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B89D7266-0BDB-8543-A588-731B5C18B6FD}"/>
                      </a:ext>
                    </a:extLst>
                  </p:cNvPr>
                  <p:cNvSpPr/>
                  <p:nvPr/>
                </p:nvSpPr>
                <p:spPr>
                  <a:xfrm>
                    <a:off x="2750973" y="4759763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0.5</a:t>
                    </a:r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E4FD0EA5-B83F-9946-B5FB-DBD2BF528471}"/>
                      </a:ext>
                    </a:extLst>
                  </p:cNvPr>
                  <p:cNvSpPr/>
                  <p:nvPr/>
                </p:nvSpPr>
                <p:spPr>
                  <a:xfrm>
                    <a:off x="1758480" y="5260691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0.5</a:t>
                    </a: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3F87A76E-6ED2-E240-9E9C-62CA42D6020E}"/>
                      </a:ext>
                    </a:extLst>
                  </p:cNvPr>
                  <p:cNvSpPr/>
                  <p:nvPr/>
                </p:nvSpPr>
                <p:spPr>
                  <a:xfrm>
                    <a:off x="2254727" y="5260691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1.0</a:t>
                    </a:r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F5673BB9-1A2B-7541-9A1E-B89A40E4BDA1}"/>
                      </a:ext>
                    </a:extLst>
                  </p:cNvPr>
                  <p:cNvSpPr/>
                  <p:nvPr/>
                </p:nvSpPr>
                <p:spPr>
                  <a:xfrm>
                    <a:off x="2750973" y="5260691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0.5</a:t>
                    </a: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D220C667-AD2E-6C4A-8BDD-9BFEB2627EA5}"/>
                      </a:ext>
                    </a:extLst>
                  </p:cNvPr>
                  <p:cNvSpPr/>
                  <p:nvPr/>
                </p:nvSpPr>
                <p:spPr>
                  <a:xfrm>
                    <a:off x="1758480" y="5761619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0.5</a:t>
                    </a:r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B6B91A59-69ED-2C4C-A711-68DADFD9660C}"/>
                      </a:ext>
                    </a:extLst>
                  </p:cNvPr>
                  <p:cNvSpPr/>
                  <p:nvPr/>
                </p:nvSpPr>
                <p:spPr>
                  <a:xfrm>
                    <a:off x="2254727" y="5761619"/>
                    <a:ext cx="496247" cy="500928"/>
                  </a:xfrm>
                  <a:prstGeom prst="rect">
                    <a:avLst/>
                  </a:prstGeom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0.5</a:t>
                    </a: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493B7FC3-B940-CE4D-ADC1-47BA95235A05}"/>
                      </a:ext>
                    </a:extLst>
                  </p:cNvPr>
                  <p:cNvSpPr/>
                  <p:nvPr/>
                </p:nvSpPr>
                <p:spPr>
                  <a:xfrm>
                    <a:off x="2750973" y="5761619"/>
                    <a:ext cx="496247" cy="500928"/>
                  </a:xfrm>
                  <a:prstGeom prst="rect">
                    <a:avLst/>
                  </a:prstGeom>
                  <a:solidFill>
                    <a:schemeClr val="accent1">
                      <a:lumMod val="50000"/>
                    </a:schemeClr>
                  </a:solidFill>
                  <a:ln>
                    <a:solidFill>
                      <a:schemeClr val="accent5">
                        <a:lumMod val="1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>
                        <a:solidFill>
                          <a:schemeClr val="tx1">
                            <a:lumMod val="50000"/>
                          </a:schemeClr>
                        </a:solidFill>
                      </a:rPr>
                      <a:t>1.0</a:t>
                    </a:r>
                  </a:p>
                </p:txBody>
              </p:sp>
              <p:pic>
                <p:nvPicPr>
                  <p:cNvPr id="61" name="Graphic 60" descr="Palette with solid fill">
                    <a:extLst>
                      <a:ext uri="{FF2B5EF4-FFF2-40B4-BE49-F238E27FC236}">
                        <a16:creationId xmlns:a16="http://schemas.microsoft.com/office/drawing/2014/main" id="{EBD91375-35F5-364C-A005-5AA34DC79F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758480" y="4299454"/>
                    <a:ext cx="435093" cy="398014"/>
                  </a:xfrm>
                  <a:prstGeom prst="rect">
                    <a:avLst/>
                  </a:prstGeom>
                </p:spPr>
              </p:pic>
              <p:pic>
                <p:nvPicPr>
                  <p:cNvPr id="62" name="Graphic 61" descr="Weights Uneven with solid fill">
                    <a:extLst>
                      <a:ext uri="{FF2B5EF4-FFF2-40B4-BE49-F238E27FC236}">
                        <a16:creationId xmlns:a16="http://schemas.microsoft.com/office/drawing/2014/main" id="{E6901CCD-DE8B-E44C-8951-B2A59C8213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12126" y="4299454"/>
                    <a:ext cx="435094" cy="435094"/>
                  </a:xfrm>
                  <a:prstGeom prst="rect">
                    <a:avLst/>
                  </a:prstGeom>
                </p:spPr>
              </p:pic>
              <p:pic>
                <p:nvPicPr>
                  <p:cNvPr id="63" name="Graphic 62" descr="Basic Shapes with solid fill">
                    <a:extLst>
                      <a:ext uri="{FF2B5EF4-FFF2-40B4-BE49-F238E27FC236}">
                        <a16:creationId xmlns:a16="http://schemas.microsoft.com/office/drawing/2014/main" id="{30D7C9E2-5226-D845-9DEE-52B927C49D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24149" y="4283056"/>
                    <a:ext cx="435093" cy="476707"/>
                  </a:xfrm>
                  <a:prstGeom prst="rect">
                    <a:avLst/>
                  </a:prstGeom>
                </p:spPr>
              </p:pic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29BB9A12-B172-8C45-B448-EAB4D6AE32DE}"/>
                      </a:ext>
                    </a:extLst>
                  </p:cNvPr>
                  <p:cNvSpPr txBox="1"/>
                  <p:nvPr/>
                </p:nvSpPr>
                <p:spPr>
                  <a:xfrm>
                    <a:off x="1293224" y="3968833"/>
                    <a:ext cx="241925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>
                        <a:latin typeface="Nunito" pitchFamily="2" charset="77"/>
                      </a:rPr>
                      <a:t>Ground Truth Concepts</a:t>
                    </a: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6D0AA774-EAF5-E94A-B84A-78F2A5251396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-193112" y="5354435"/>
                    <a:ext cx="2419252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b="1" dirty="0">
                        <a:latin typeface="Nunito" pitchFamily="2" charset="77"/>
                      </a:rPr>
                      <a:t>Ground Truth Concepts</a:t>
                    </a:r>
                  </a:p>
                </p:txBody>
              </p:sp>
            </p:grp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B875F0C-D18F-BA40-828C-09691F938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28246" y="4029509"/>
                  <a:ext cx="0" cy="2419251"/>
                </a:xfrm>
                <a:prstGeom prst="line">
                  <a:avLst/>
                </a:prstGeom>
                <a:ln w="57150">
                  <a:solidFill>
                    <a:schemeClr val="accent5">
                      <a:lumMod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07B6C102-F623-7F47-A3F5-8B601D914F57}"/>
                    </a:ext>
                  </a:extLst>
                </p:cNvPr>
                <p:cNvSpPr txBox="1"/>
                <p:nvPr/>
              </p:nvSpPr>
              <p:spPr>
                <a:xfrm>
                  <a:off x="5707344" y="6415864"/>
                  <a:ext cx="120898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00B050"/>
                      </a:solidFill>
                    </a:rPr>
                    <a:t>Low OIS</a:t>
                  </a:r>
                </a:p>
              </p:txBody>
            </p:sp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F31F5D4F-19F7-2744-8357-87301E209A13}"/>
                    </a:ext>
                  </a:extLst>
                </p:cNvPr>
                <p:cNvSpPr txBox="1"/>
                <p:nvPr/>
              </p:nvSpPr>
              <p:spPr>
                <a:xfrm>
                  <a:off x="9250825" y="6415864"/>
                  <a:ext cx="1266693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b="1" dirty="0">
                      <a:solidFill>
                        <a:srgbClr val="FF0000"/>
                      </a:solidFill>
                    </a:rPr>
                    <a:t>High OIS</a:t>
                  </a:r>
                </a:p>
              </p:txBody>
            </p:sp>
          </p:grp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D705034E-9A96-B941-89C9-8D6B8DE8A80A}"/>
                  </a:ext>
                </a:extLst>
              </p:cNvPr>
              <p:cNvSpPr txBox="1"/>
              <p:nvPr/>
            </p:nvSpPr>
            <p:spPr>
              <a:xfrm>
                <a:off x="1035715" y="6434836"/>
                <a:ext cx="2934269" cy="830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70C0"/>
                    </a:solidFill>
                  </a:rPr>
                  <a:t>Predictive Accuracy</a:t>
                </a:r>
                <a:br>
                  <a:rPr lang="en-US" sz="2000" b="1" dirty="0">
                    <a:solidFill>
                      <a:srgbClr val="0070C0"/>
                    </a:solidFill>
                  </a:rPr>
                </a:br>
                <a:r>
                  <a:rPr lang="en-US" sz="2000" b="1" dirty="0">
                    <a:solidFill>
                      <a:srgbClr val="0070C0"/>
                    </a:solidFill>
                  </a:rPr>
                  <a:t>(Oracle Matrix)</a:t>
                </a:r>
              </a:p>
            </p:txBody>
          </p:sp>
        </p:grpSp>
        <p:pic>
          <p:nvPicPr>
            <p:cNvPr id="81" name="Graphic 80" descr="Palette with solid fill">
              <a:extLst>
                <a:ext uri="{FF2B5EF4-FFF2-40B4-BE49-F238E27FC236}">
                  <a16:creationId xmlns:a16="http://schemas.microsoft.com/office/drawing/2014/main" id="{D6EF446E-F7D0-7344-9920-365839EA9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50023" y="4817108"/>
              <a:ext cx="435093" cy="398014"/>
            </a:xfrm>
            <a:prstGeom prst="rect">
              <a:avLst/>
            </a:prstGeom>
          </p:spPr>
        </p:pic>
        <p:pic>
          <p:nvPicPr>
            <p:cNvPr id="82" name="Graphic 81" descr="Basic Shapes with solid fill">
              <a:extLst>
                <a:ext uri="{FF2B5EF4-FFF2-40B4-BE49-F238E27FC236}">
                  <a16:creationId xmlns:a16="http://schemas.microsoft.com/office/drawing/2014/main" id="{044A18E1-B9D0-DB4B-B48D-882D85A8A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38348" y="5272801"/>
              <a:ext cx="435093" cy="476707"/>
            </a:xfrm>
            <a:prstGeom prst="rect">
              <a:avLst/>
            </a:prstGeom>
          </p:spPr>
        </p:pic>
        <p:pic>
          <p:nvPicPr>
            <p:cNvPr id="83" name="Graphic 82" descr="Weights Uneven with solid fill">
              <a:extLst>
                <a:ext uri="{FF2B5EF4-FFF2-40B4-BE49-F238E27FC236}">
                  <a16:creationId xmlns:a16="http://schemas.microsoft.com/office/drawing/2014/main" id="{BFE70981-63BD-9A49-9B52-B53366713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84756" y="5819205"/>
              <a:ext cx="435094" cy="435094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7DE9A50-E112-06D5-4B1F-19F3C5F049AE}"/>
              </a:ext>
            </a:extLst>
          </p:cNvPr>
          <p:cNvSpPr txBox="1"/>
          <p:nvPr/>
        </p:nvSpPr>
        <p:spPr>
          <a:xfrm>
            <a:off x="447013" y="6020805"/>
            <a:ext cx="11297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latin typeface="Nunito" pitchFamily="2" charset="77"/>
              </a:rPr>
              <a:t>“Can we predict a concept c from learnt concept representation c’ better than what we expect from their respective ground truths labels?”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E63E78-83EC-3A33-0615-ACC96A31B92C}"/>
              </a:ext>
            </a:extLst>
          </p:cNvPr>
          <p:cNvSpPr txBox="1"/>
          <p:nvPr/>
        </p:nvSpPr>
        <p:spPr>
          <a:xfrm>
            <a:off x="11383617" y="5791200"/>
            <a:ext cx="433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5593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400" dirty="0">
                <a:latin typeface="Nunito" pitchFamily="2" charset="77"/>
              </a:rPr>
              <a:t>Measuring Quality as Concept Purity: NIS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58A56-A828-4D4C-87A6-A8D6291837ED}"/>
              </a:ext>
            </a:extLst>
          </p:cNvPr>
          <p:cNvSpPr txBox="1"/>
          <p:nvPr/>
        </p:nvSpPr>
        <p:spPr>
          <a:xfrm>
            <a:off x="681209" y="2017986"/>
            <a:ext cx="10829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The </a:t>
            </a:r>
            <a:r>
              <a:rPr lang="en-US" sz="2000" b="1" dirty="0">
                <a:solidFill>
                  <a:srgbClr val="0070C0"/>
                </a:solidFill>
                <a:latin typeface="Nunito" pitchFamily="2" charset="77"/>
              </a:rPr>
              <a:t>Niche Impurity Score (NIS) </a:t>
            </a:r>
            <a:r>
              <a:rPr lang="en-US" sz="2000" dirty="0">
                <a:latin typeface="Nunito" pitchFamily="2" charset="77"/>
              </a:rPr>
              <a:t>focuses on measuring impurities distributed across multiple concept representations.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6210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400" dirty="0">
                <a:latin typeface="Nunito" pitchFamily="2" charset="77"/>
              </a:rPr>
              <a:t>Measuring Quality as Concept Purity: NIS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58A56-A828-4D4C-87A6-A8D6291837ED}"/>
              </a:ext>
            </a:extLst>
          </p:cNvPr>
          <p:cNvSpPr txBox="1"/>
          <p:nvPr/>
        </p:nvSpPr>
        <p:spPr>
          <a:xfrm>
            <a:off x="681209" y="2017986"/>
            <a:ext cx="10829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We measure whether sets of concept representations that are uncorrelated with a given ground truth concept can accurately predict that concept: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0ADBF01-D2CA-5B48-AFA9-7722CC602561}"/>
              </a:ext>
            </a:extLst>
          </p:cNvPr>
          <p:cNvGrpSpPr/>
          <p:nvPr/>
        </p:nvGrpSpPr>
        <p:grpSpPr>
          <a:xfrm>
            <a:off x="1304714" y="3026005"/>
            <a:ext cx="9582569" cy="3054183"/>
            <a:chOff x="1182157" y="3949335"/>
            <a:chExt cx="10846797" cy="321436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24BB1EC-EBEF-8B48-BCF0-644D9BC1211A}"/>
                </a:ext>
              </a:extLst>
            </p:cNvPr>
            <p:cNvSpPr/>
            <p:nvPr/>
          </p:nvSpPr>
          <p:spPr>
            <a:xfrm>
              <a:off x="2060570" y="4740265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99918" y="-40782"/>
                    <a:pt x="388819" y="50904"/>
                    <a:pt x="496247" y="0"/>
                  </a:cubicBezTo>
                  <a:cubicBezTo>
                    <a:pt x="547927" y="151319"/>
                    <a:pt x="471314" y="338124"/>
                    <a:pt x="496247" y="500928"/>
                  </a:cubicBezTo>
                  <a:cubicBezTo>
                    <a:pt x="275812" y="530136"/>
                    <a:pt x="124671" y="488778"/>
                    <a:pt x="0" y="500928"/>
                  </a:cubicBezTo>
                  <a:cubicBezTo>
                    <a:pt x="-43380" y="387095"/>
                    <a:pt x="58487" y="208012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125681" y="-46122"/>
                    <a:pt x="321799" y="2429"/>
                    <a:pt x="496247" y="0"/>
                  </a:cubicBezTo>
                  <a:cubicBezTo>
                    <a:pt x="514897" y="162788"/>
                    <a:pt x="456518" y="348143"/>
                    <a:pt x="496247" y="500928"/>
                  </a:cubicBezTo>
                  <a:cubicBezTo>
                    <a:pt x="371342" y="559747"/>
                    <a:pt x="128443" y="454570"/>
                    <a:pt x="0" y="500928"/>
                  </a:cubicBezTo>
                  <a:cubicBezTo>
                    <a:pt x="-51185" y="360968"/>
                    <a:pt x="11736" y="215837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1.0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DB3993F-0A0C-2A4F-BB6A-5A68DFD31B76}"/>
                </a:ext>
              </a:extLst>
            </p:cNvPr>
            <p:cNvSpPr/>
            <p:nvPr/>
          </p:nvSpPr>
          <p:spPr>
            <a:xfrm>
              <a:off x="2556817" y="4740265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112964" y="-13906"/>
                    <a:pt x="259818" y="34519"/>
                    <a:pt x="496247" y="0"/>
                  </a:cubicBezTo>
                  <a:cubicBezTo>
                    <a:pt x="503392" y="185611"/>
                    <a:pt x="473532" y="288133"/>
                    <a:pt x="496247" y="500928"/>
                  </a:cubicBezTo>
                  <a:cubicBezTo>
                    <a:pt x="343443" y="554931"/>
                    <a:pt x="228492" y="467274"/>
                    <a:pt x="0" y="500928"/>
                  </a:cubicBezTo>
                  <a:cubicBezTo>
                    <a:pt x="-11531" y="382630"/>
                    <a:pt x="37512" y="200738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160583" y="-45946"/>
                    <a:pt x="302447" y="43587"/>
                    <a:pt x="496247" y="0"/>
                  </a:cubicBezTo>
                  <a:cubicBezTo>
                    <a:pt x="550781" y="241985"/>
                    <a:pt x="491630" y="306505"/>
                    <a:pt x="496247" y="500928"/>
                  </a:cubicBezTo>
                  <a:cubicBezTo>
                    <a:pt x="300549" y="526357"/>
                    <a:pt x="172938" y="490304"/>
                    <a:pt x="0" y="500928"/>
                  </a:cubicBezTo>
                  <a:cubicBezTo>
                    <a:pt x="-35637" y="330365"/>
                    <a:pt x="3739" y="127465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67040253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0.4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EF1EF27-1351-1647-B225-9BCBA0769A79}"/>
                </a:ext>
              </a:extLst>
            </p:cNvPr>
            <p:cNvSpPr/>
            <p:nvPr/>
          </p:nvSpPr>
          <p:spPr>
            <a:xfrm>
              <a:off x="3053063" y="4740265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160137" y="-56783"/>
                    <a:pt x="336156" y="39409"/>
                    <a:pt x="496247" y="0"/>
                  </a:cubicBezTo>
                  <a:cubicBezTo>
                    <a:pt x="542896" y="165069"/>
                    <a:pt x="462073" y="393178"/>
                    <a:pt x="496247" y="500928"/>
                  </a:cubicBezTo>
                  <a:cubicBezTo>
                    <a:pt x="354228" y="547151"/>
                    <a:pt x="190729" y="483174"/>
                    <a:pt x="0" y="500928"/>
                  </a:cubicBezTo>
                  <a:cubicBezTo>
                    <a:pt x="-3873" y="368209"/>
                    <a:pt x="8401" y="208794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192540" y="-11048"/>
                    <a:pt x="363669" y="11496"/>
                    <a:pt x="496247" y="0"/>
                  </a:cubicBezTo>
                  <a:cubicBezTo>
                    <a:pt x="541635" y="177364"/>
                    <a:pt x="489326" y="356642"/>
                    <a:pt x="496247" y="500928"/>
                  </a:cubicBezTo>
                  <a:cubicBezTo>
                    <a:pt x="339342" y="542620"/>
                    <a:pt x="142182" y="500809"/>
                    <a:pt x="0" y="500928"/>
                  </a:cubicBezTo>
                  <a:cubicBezTo>
                    <a:pt x="-52327" y="271226"/>
                    <a:pt x="43281" y="21245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92778252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0.0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3769B28-E7EC-E340-ACAD-2EF330B8A9C4}"/>
                </a:ext>
              </a:extLst>
            </p:cNvPr>
            <p:cNvSpPr/>
            <p:nvPr/>
          </p:nvSpPr>
          <p:spPr>
            <a:xfrm>
              <a:off x="2060570" y="5241193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212610" y="-27372"/>
                    <a:pt x="324389" y="12382"/>
                    <a:pt x="496247" y="0"/>
                  </a:cubicBezTo>
                  <a:cubicBezTo>
                    <a:pt x="505099" y="185688"/>
                    <a:pt x="462322" y="296773"/>
                    <a:pt x="496247" y="500928"/>
                  </a:cubicBezTo>
                  <a:cubicBezTo>
                    <a:pt x="396428" y="514832"/>
                    <a:pt x="170931" y="466113"/>
                    <a:pt x="0" y="500928"/>
                  </a:cubicBezTo>
                  <a:cubicBezTo>
                    <a:pt x="-42812" y="325019"/>
                    <a:pt x="5853" y="209159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230136" y="-23733"/>
                    <a:pt x="322533" y="44130"/>
                    <a:pt x="496247" y="0"/>
                  </a:cubicBezTo>
                  <a:cubicBezTo>
                    <a:pt x="551530" y="231148"/>
                    <a:pt x="490100" y="310931"/>
                    <a:pt x="496247" y="500928"/>
                  </a:cubicBezTo>
                  <a:cubicBezTo>
                    <a:pt x="377136" y="530347"/>
                    <a:pt x="174771" y="498146"/>
                    <a:pt x="0" y="500928"/>
                  </a:cubicBezTo>
                  <a:cubicBezTo>
                    <a:pt x="-58012" y="278708"/>
                    <a:pt x="8029" y="244118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9909794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0.4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7261702-123B-034B-A094-92C9CE686C18}"/>
                </a:ext>
              </a:extLst>
            </p:cNvPr>
            <p:cNvSpPr/>
            <p:nvPr/>
          </p:nvSpPr>
          <p:spPr>
            <a:xfrm>
              <a:off x="2556817" y="5241193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204836" y="-6198"/>
                    <a:pt x="299415" y="13280"/>
                    <a:pt x="496247" y="0"/>
                  </a:cubicBezTo>
                  <a:cubicBezTo>
                    <a:pt x="555038" y="157022"/>
                    <a:pt x="462096" y="273747"/>
                    <a:pt x="496247" y="500928"/>
                  </a:cubicBezTo>
                  <a:cubicBezTo>
                    <a:pt x="363426" y="510026"/>
                    <a:pt x="221461" y="487418"/>
                    <a:pt x="0" y="500928"/>
                  </a:cubicBezTo>
                  <a:cubicBezTo>
                    <a:pt x="-31465" y="324126"/>
                    <a:pt x="37464" y="142652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191825" y="-6099"/>
                    <a:pt x="262776" y="24481"/>
                    <a:pt x="496247" y="0"/>
                  </a:cubicBezTo>
                  <a:cubicBezTo>
                    <a:pt x="518401" y="136536"/>
                    <a:pt x="439154" y="294351"/>
                    <a:pt x="496247" y="500928"/>
                  </a:cubicBezTo>
                  <a:cubicBezTo>
                    <a:pt x="283023" y="533006"/>
                    <a:pt x="120129" y="481356"/>
                    <a:pt x="0" y="500928"/>
                  </a:cubicBezTo>
                  <a:cubicBezTo>
                    <a:pt x="-55457" y="333960"/>
                    <a:pt x="51005" y="245492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3155858161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1.0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012BBF7-6F9E-BA49-862F-671AAF323F08}"/>
                </a:ext>
              </a:extLst>
            </p:cNvPr>
            <p:cNvSpPr/>
            <p:nvPr/>
          </p:nvSpPr>
          <p:spPr>
            <a:xfrm>
              <a:off x="3053063" y="5241193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175432" y="-34548"/>
                    <a:pt x="249296" y="46748"/>
                    <a:pt x="496247" y="0"/>
                  </a:cubicBezTo>
                  <a:cubicBezTo>
                    <a:pt x="514945" y="200710"/>
                    <a:pt x="477431" y="254974"/>
                    <a:pt x="496247" y="500928"/>
                  </a:cubicBezTo>
                  <a:cubicBezTo>
                    <a:pt x="365286" y="529643"/>
                    <a:pt x="104646" y="473311"/>
                    <a:pt x="0" y="500928"/>
                  </a:cubicBezTo>
                  <a:cubicBezTo>
                    <a:pt x="-17119" y="282376"/>
                    <a:pt x="37252" y="166395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103679" y="-37668"/>
                    <a:pt x="388195" y="34392"/>
                    <a:pt x="496247" y="0"/>
                  </a:cubicBezTo>
                  <a:cubicBezTo>
                    <a:pt x="547317" y="109150"/>
                    <a:pt x="471762" y="377253"/>
                    <a:pt x="496247" y="500928"/>
                  </a:cubicBezTo>
                  <a:cubicBezTo>
                    <a:pt x="305768" y="542477"/>
                    <a:pt x="107418" y="487447"/>
                    <a:pt x="0" y="500928"/>
                  </a:cubicBezTo>
                  <a:cubicBezTo>
                    <a:pt x="-54080" y="300159"/>
                    <a:pt x="31214" y="220092"/>
                    <a:pt x="0" y="0"/>
                  </a:cubicBezTo>
                  <a:close/>
                </a:path>
              </a:pathLst>
            </a:custGeom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15174516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F7953D1-D221-AA45-9A00-EFF900842734}"/>
                </a:ext>
              </a:extLst>
            </p:cNvPr>
            <p:cNvSpPr/>
            <p:nvPr/>
          </p:nvSpPr>
          <p:spPr>
            <a:xfrm>
              <a:off x="2060570" y="5742121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109175" y="-9747"/>
                    <a:pt x="331021" y="9144"/>
                    <a:pt x="496247" y="0"/>
                  </a:cubicBezTo>
                  <a:cubicBezTo>
                    <a:pt x="554539" y="158190"/>
                    <a:pt x="487907" y="300109"/>
                    <a:pt x="496247" y="500928"/>
                  </a:cubicBezTo>
                  <a:cubicBezTo>
                    <a:pt x="320351" y="559638"/>
                    <a:pt x="209909" y="494211"/>
                    <a:pt x="0" y="500928"/>
                  </a:cubicBezTo>
                  <a:cubicBezTo>
                    <a:pt x="-40515" y="275416"/>
                    <a:pt x="53564" y="107528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162832" y="-37216"/>
                    <a:pt x="368833" y="53708"/>
                    <a:pt x="496247" y="0"/>
                  </a:cubicBezTo>
                  <a:cubicBezTo>
                    <a:pt x="501321" y="229842"/>
                    <a:pt x="480199" y="326425"/>
                    <a:pt x="496247" y="500928"/>
                  </a:cubicBezTo>
                  <a:cubicBezTo>
                    <a:pt x="394669" y="548522"/>
                    <a:pt x="161259" y="493631"/>
                    <a:pt x="0" y="500928"/>
                  </a:cubicBezTo>
                  <a:cubicBezTo>
                    <a:pt x="-401" y="361830"/>
                    <a:pt x="30319" y="196136"/>
                    <a:pt x="0" y="0"/>
                  </a:cubicBezTo>
                  <a:close/>
                </a:path>
              </a:pathLst>
            </a:custGeom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739443539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00753C6-4007-5B41-8F72-A9008818C927}"/>
                </a:ext>
              </a:extLst>
            </p:cNvPr>
            <p:cNvSpPr/>
            <p:nvPr/>
          </p:nvSpPr>
          <p:spPr>
            <a:xfrm>
              <a:off x="2556817" y="5742121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192487" y="-25322"/>
                    <a:pt x="348216" y="40976"/>
                    <a:pt x="496247" y="0"/>
                  </a:cubicBezTo>
                  <a:cubicBezTo>
                    <a:pt x="523384" y="141728"/>
                    <a:pt x="474339" y="354933"/>
                    <a:pt x="496247" y="500928"/>
                  </a:cubicBezTo>
                  <a:cubicBezTo>
                    <a:pt x="303215" y="538145"/>
                    <a:pt x="115958" y="494751"/>
                    <a:pt x="0" y="500928"/>
                  </a:cubicBezTo>
                  <a:cubicBezTo>
                    <a:pt x="-26447" y="400247"/>
                    <a:pt x="12881" y="249756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213202" y="-29685"/>
                    <a:pt x="380500" y="1169"/>
                    <a:pt x="496247" y="0"/>
                  </a:cubicBezTo>
                  <a:cubicBezTo>
                    <a:pt x="514731" y="189220"/>
                    <a:pt x="452219" y="270456"/>
                    <a:pt x="496247" y="500928"/>
                  </a:cubicBezTo>
                  <a:cubicBezTo>
                    <a:pt x="267264" y="536185"/>
                    <a:pt x="243011" y="494543"/>
                    <a:pt x="0" y="500928"/>
                  </a:cubicBezTo>
                  <a:cubicBezTo>
                    <a:pt x="-44341" y="268330"/>
                    <a:pt x="20034" y="105832"/>
                    <a:pt x="0" y="0"/>
                  </a:cubicBezTo>
                  <a:close/>
                </a:path>
              </a:pathLst>
            </a:custGeom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79862138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0.2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92260E4-2F34-2441-AE85-70B453983CF3}"/>
                </a:ext>
              </a:extLst>
            </p:cNvPr>
            <p:cNvSpPr/>
            <p:nvPr/>
          </p:nvSpPr>
          <p:spPr>
            <a:xfrm>
              <a:off x="3053063" y="5742121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216680" y="-27162"/>
                    <a:pt x="331890" y="5430"/>
                    <a:pt x="496247" y="0"/>
                  </a:cubicBezTo>
                  <a:cubicBezTo>
                    <a:pt x="498421" y="158440"/>
                    <a:pt x="483027" y="380217"/>
                    <a:pt x="496247" y="500928"/>
                  </a:cubicBezTo>
                  <a:cubicBezTo>
                    <a:pt x="300193" y="533858"/>
                    <a:pt x="222819" y="442919"/>
                    <a:pt x="0" y="500928"/>
                  </a:cubicBezTo>
                  <a:cubicBezTo>
                    <a:pt x="-14719" y="298610"/>
                    <a:pt x="15004" y="228532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135104" y="-9496"/>
                    <a:pt x="381337" y="11121"/>
                    <a:pt x="496247" y="0"/>
                  </a:cubicBezTo>
                  <a:cubicBezTo>
                    <a:pt x="524517" y="175785"/>
                    <a:pt x="438433" y="322804"/>
                    <a:pt x="496247" y="500928"/>
                  </a:cubicBezTo>
                  <a:cubicBezTo>
                    <a:pt x="258930" y="516396"/>
                    <a:pt x="206749" y="466160"/>
                    <a:pt x="0" y="500928"/>
                  </a:cubicBezTo>
                  <a:cubicBezTo>
                    <a:pt x="-40266" y="364967"/>
                    <a:pt x="44200" y="181055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1339541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1.0</a:t>
              </a:r>
            </a:p>
          </p:txBody>
        </p:sp>
        <p:pic>
          <p:nvPicPr>
            <p:cNvPr id="43" name="Graphic 42" descr="Palette with solid fill">
              <a:extLst>
                <a:ext uri="{FF2B5EF4-FFF2-40B4-BE49-F238E27FC236}">
                  <a16:creationId xmlns:a16="http://schemas.microsoft.com/office/drawing/2014/main" id="{AF924929-01D0-DF4A-B879-CC5CE9DA9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0570" y="4279956"/>
              <a:ext cx="435093" cy="398014"/>
            </a:xfrm>
            <a:prstGeom prst="rect">
              <a:avLst/>
            </a:prstGeom>
          </p:spPr>
        </p:pic>
        <p:pic>
          <p:nvPicPr>
            <p:cNvPr id="44" name="Graphic 43" descr="Weights Uneven with solid fill">
              <a:extLst>
                <a:ext uri="{FF2B5EF4-FFF2-40B4-BE49-F238E27FC236}">
                  <a16:creationId xmlns:a16="http://schemas.microsoft.com/office/drawing/2014/main" id="{BD19A88F-EF83-4247-A046-C2EABB612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114216" y="4279956"/>
              <a:ext cx="435094" cy="435094"/>
            </a:xfrm>
            <a:prstGeom prst="rect">
              <a:avLst/>
            </a:prstGeom>
          </p:spPr>
        </p:pic>
        <p:pic>
          <p:nvPicPr>
            <p:cNvPr id="45" name="Graphic 44" descr="Basic Shapes with solid fill">
              <a:extLst>
                <a:ext uri="{FF2B5EF4-FFF2-40B4-BE49-F238E27FC236}">
                  <a16:creationId xmlns:a16="http://schemas.microsoft.com/office/drawing/2014/main" id="{EE6071B8-C8F9-384B-B030-9D7F94862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26239" y="4263558"/>
              <a:ext cx="435093" cy="476707"/>
            </a:xfrm>
            <a:prstGeom prst="rect">
              <a:avLst/>
            </a:prstGeom>
          </p:spPr>
        </p:pic>
        <p:pic>
          <p:nvPicPr>
            <p:cNvPr id="46" name="Graphic 45" descr="Palette with solid fill">
              <a:extLst>
                <a:ext uri="{FF2B5EF4-FFF2-40B4-BE49-F238E27FC236}">
                  <a16:creationId xmlns:a16="http://schemas.microsoft.com/office/drawing/2014/main" id="{1025134A-DC57-5E41-99E4-966A20C7E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564324" y="4791722"/>
              <a:ext cx="435093" cy="398014"/>
            </a:xfrm>
            <a:prstGeom prst="rect">
              <a:avLst/>
            </a:prstGeom>
          </p:spPr>
        </p:pic>
        <p:pic>
          <p:nvPicPr>
            <p:cNvPr id="47" name="Graphic 46" descr="Weights Uneven with solid fill">
              <a:extLst>
                <a:ext uri="{FF2B5EF4-FFF2-40B4-BE49-F238E27FC236}">
                  <a16:creationId xmlns:a16="http://schemas.microsoft.com/office/drawing/2014/main" id="{CD844A9A-0E2A-374E-91AF-8AB5E2DBF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564323" y="5818695"/>
              <a:ext cx="435094" cy="435094"/>
            </a:xfrm>
            <a:prstGeom prst="rect">
              <a:avLst/>
            </a:prstGeom>
          </p:spPr>
        </p:pic>
        <p:pic>
          <p:nvPicPr>
            <p:cNvPr id="48" name="Graphic 47" descr="Basic Shapes with solid fill">
              <a:extLst>
                <a:ext uri="{FF2B5EF4-FFF2-40B4-BE49-F238E27FC236}">
                  <a16:creationId xmlns:a16="http://schemas.microsoft.com/office/drawing/2014/main" id="{724BA3AE-D68A-F84B-A346-BD0AE8D1D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564323" y="5265862"/>
              <a:ext cx="435093" cy="47670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4B382C6-F74D-B640-A4F6-998E483CAD15}"/>
                </a:ext>
              </a:extLst>
            </p:cNvPr>
            <p:cNvSpPr txBox="1"/>
            <p:nvPr/>
          </p:nvSpPr>
          <p:spPr>
            <a:xfrm>
              <a:off x="1595314" y="3949335"/>
              <a:ext cx="24192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Nunito" pitchFamily="2" charset="77"/>
                </a:rPr>
                <a:t>Ground Truth Concepts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591CC2E-3D6B-0245-A75A-6211F3DBCD9F}"/>
                </a:ext>
              </a:extLst>
            </p:cNvPr>
            <p:cNvSpPr txBox="1"/>
            <p:nvPr/>
          </p:nvSpPr>
          <p:spPr>
            <a:xfrm rot="16200000">
              <a:off x="479240" y="5334938"/>
              <a:ext cx="17443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Nunito" pitchFamily="2" charset="77"/>
                </a:rPr>
                <a:t>Learnt Concepts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3F52691-155D-5A4A-B8DB-C889CA68FEBC}"/>
                </a:ext>
              </a:extLst>
            </p:cNvPr>
            <p:cNvSpPr txBox="1"/>
            <p:nvPr/>
          </p:nvSpPr>
          <p:spPr>
            <a:xfrm>
              <a:off x="1394596" y="6483469"/>
              <a:ext cx="2698378" cy="6802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0070C0"/>
                  </a:solidFill>
                  <a:latin typeface="Nunito" pitchFamily="2" charset="77"/>
                </a:rPr>
                <a:t>Absolute Pearson Correlation Matrix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3B4A886-2748-A245-AD82-AFFC9FD3D4A0}"/>
                </a:ext>
              </a:extLst>
            </p:cNvPr>
            <p:cNvSpPr/>
            <p:nvPr/>
          </p:nvSpPr>
          <p:spPr>
            <a:xfrm>
              <a:off x="2985828" y="4260995"/>
              <a:ext cx="610400" cy="2115414"/>
            </a:xfrm>
            <a:custGeom>
              <a:avLst/>
              <a:gdLst>
                <a:gd name="connsiteX0" fmla="*/ 0 w 610400"/>
                <a:gd name="connsiteY0" fmla="*/ 0 h 2115414"/>
                <a:gd name="connsiteX1" fmla="*/ 610400 w 610400"/>
                <a:gd name="connsiteY1" fmla="*/ 0 h 2115414"/>
                <a:gd name="connsiteX2" fmla="*/ 610400 w 610400"/>
                <a:gd name="connsiteY2" fmla="*/ 571162 h 2115414"/>
                <a:gd name="connsiteX3" fmla="*/ 610400 w 610400"/>
                <a:gd name="connsiteY3" fmla="*/ 1036553 h 2115414"/>
                <a:gd name="connsiteX4" fmla="*/ 610400 w 610400"/>
                <a:gd name="connsiteY4" fmla="*/ 1523098 h 2115414"/>
                <a:gd name="connsiteX5" fmla="*/ 610400 w 610400"/>
                <a:gd name="connsiteY5" fmla="*/ 2115414 h 2115414"/>
                <a:gd name="connsiteX6" fmla="*/ 0 w 610400"/>
                <a:gd name="connsiteY6" fmla="*/ 2115414 h 2115414"/>
                <a:gd name="connsiteX7" fmla="*/ 0 w 610400"/>
                <a:gd name="connsiteY7" fmla="*/ 1650023 h 2115414"/>
                <a:gd name="connsiteX8" fmla="*/ 0 w 610400"/>
                <a:gd name="connsiteY8" fmla="*/ 1121169 h 2115414"/>
                <a:gd name="connsiteX9" fmla="*/ 0 w 610400"/>
                <a:gd name="connsiteY9" fmla="*/ 592316 h 2115414"/>
                <a:gd name="connsiteX10" fmla="*/ 0 w 610400"/>
                <a:gd name="connsiteY10" fmla="*/ 0 h 211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0400" h="2115414" extrusionOk="0">
                  <a:moveTo>
                    <a:pt x="0" y="0"/>
                  </a:moveTo>
                  <a:cubicBezTo>
                    <a:pt x="274825" y="2549"/>
                    <a:pt x="388806" y="-11825"/>
                    <a:pt x="610400" y="0"/>
                  </a:cubicBezTo>
                  <a:cubicBezTo>
                    <a:pt x="634002" y="264789"/>
                    <a:pt x="616672" y="448740"/>
                    <a:pt x="610400" y="571162"/>
                  </a:cubicBezTo>
                  <a:cubicBezTo>
                    <a:pt x="604128" y="693584"/>
                    <a:pt x="604592" y="830424"/>
                    <a:pt x="610400" y="1036553"/>
                  </a:cubicBezTo>
                  <a:cubicBezTo>
                    <a:pt x="616208" y="1242682"/>
                    <a:pt x="603514" y="1339098"/>
                    <a:pt x="610400" y="1523098"/>
                  </a:cubicBezTo>
                  <a:cubicBezTo>
                    <a:pt x="617286" y="1707098"/>
                    <a:pt x="590257" y="1965370"/>
                    <a:pt x="610400" y="2115414"/>
                  </a:cubicBezTo>
                  <a:cubicBezTo>
                    <a:pt x="352131" y="2141971"/>
                    <a:pt x="125386" y="2109057"/>
                    <a:pt x="0" y="2115414"/>
                  </a:cubicBezTo>
                  <a:cubicBezTo>
                    <a:pt x="-18459" y="2009475"/>
                    <a:pt x="-13984" y="1751916"/>
                    <a:pt x="0" y="1650023"/>
                  </a:cubicBezTo>
                  <a:cubicBezTo>
                    <a:pt x="13984" y="1548130"/>
                    <a:pt x="23835" y="1232458"/>
                    <a:pt x="0" y="1121169"/>
                  </a:cubicBezTo>
                  <a:cubicBezTo>
                    <a:pt x="-23835" y="1009880"/>
                    <a:pt x="-16418" y="758490"/>
                    <a:pt x="0" y="592316"/>
                  </a:cubicBezTo>
                  <a:cubicBezTo>
                    <a:pt x="16418" y="426142"/>
                    <a:pt x="24632" y="257237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447080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1D3D882-BD7F-984E-B555-F58F9804C40F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>
              <a:off x="3596228" y="5318702"/>
              <a:ext cx="1011033" cy="423419"/>
            </a:xfrm>
            <a:prstGeom prst="straightConnector1">
              <a:avLst/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220218D-8C20-014E-8356-2F7E8F7A8711}"/>
                </a:ext>
              </a:extLst>
            </p:cNvPr>
            <p:cNvSpPr/>
            <p:nvPr/>
          </p:nvSpPr>
          <p:spPr>
            <a:xfrm>
              <a:off x="5156281" y="4990729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160137" y="-56783"/>
                    <a:pt x="336156" y="39409"/>
                    <a:pt x="496247" y="0"/>
                  </a:cubicBezTo>
                  <a:cubicBezTo>
                    <a:pt x="542896" y="165069"/>
                    <a:pt x="462073" y="393178"/>
                    <a:pt x="496247" y="500928"/>
                  </a:cubicBezTo>
                  <a:cubicBezTo>
                    <a:pt x="354228" y="547151"/>
                    <a:pt x="190729" y="483174"/>
                    <a:pt x="0" y="500928"/>
                  </a:cubicBezTo>
                  <a:cubicBezTo>
                    <a:pt x="-3873" y="368209"/>
                    <a:pt x="8401" y="208794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192540" y="-11048"/>
                    <a:pt x="363669" y="11496"/>
                    <a:pt x="496247" y="0"/>
                  </a:cubicBezTo>
                  <a:cubicBezTo>
                    <a:pt x="541635" y="177364"/>
                    <a:pt x="489326" y="356642"/>
                    <a:pt x="496247" y="500928"/>
                  </a:cubicBezTo>
                  <a:cubicBezTo>
                    <a:pt x="339342" y="542620"/>
                    <a:pt x="142182" y="500809"/>
                    <a:pt x="0" y="500928"/>
                  </a:cubicBezTo>
                  <a:cubicBezTo>
                    <a:pt x="-52327" y="271226"/>
                    <a:pt x="43281" y="212450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92778252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0.0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3DCE925-A91D-6042-92F4-FA475F27192E}"/>
                </a:ext>
              </a:extLst>
            </p:cNvPr>
            <p:cNvSpPr/>
            <p:nvPr/>
          </p:nvSpPr>
          <p:spPr>
            <a:xfrm>
              <a:off x="5156281" y="5491657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175432" y="-34548"/>
                    <a:pt x="249296" y="46748"/>
                    <a:pt x="496247" y="0"/>
                  </a:cubicBezTo>
                  <a:cubicBezTo>
                    <a:pt x="514945" y="200710"/>
                    <a:pt x="477431" y="254974"/>
                    <a:pt x="496247" y="500928"/>
                  </a:cubicBezTo>
                  <a:cubicBezTo>
                    <a:pt x="365286" y="529643"/>
                    <a:pt x="104646" y="473311"/>
                    <a:pt x="0" y="500928"/>
                  </a:cubicBezTo>
                  <a:cubicBezTo>
                    <a:pt x="-17119" y="282376"/>
                    <a:pt x="37252" y="166395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103679" y="-37668"/>
                    <a:pt x="388195" y="34392"/>
                    <a:pt x="496247" y="0"/>
                  </a:cubicBezTo>
                  <a:cubicBezTo>
                    <a:pt x="547317" y="109150"/>
                    <a:pt x="471762" y="377253"/>
                    <a:pt x="496247" y="500928"/>
                  </a:cubicBezTo>
                  <a:cubicBezTo>
                    <a:pt x="305768" y="542477"/>
                    <a:pt x="107418" y="487447"/>
                    <a:pt x="0" y="500928"/>
                  </a:cubicBezTo>
                  <a:cubicBezTo>
                    <a:pt x="-54080" y="300159"/>
                    <a:pt x="31214" y="220092"/>
                    <a:pt x="0" y="0"/>
                  </a:cubicBezTo>
                  <a:close/>
                </a:path>
              </a:pathLst>
            </a:custGeom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15174516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0.1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D2145F81-4DA5-5548-B88A-81F5B8F036AA}"/>
                </a:ext>
              </a:extLst>
            </p:cNvPr>
            <p:cNvSpPr/>
            <p:nvPr/>
          </p:nvSpPr>
          <p:spPr>
            <a:xfrm>
              <a:off x="5156281" y="5992585"/>
              <a:ext cx="496247" cy="500928"/>
            </a:xfrm>
            <a:custGeom>
              <a:avLst/>
              <a:gdLst>
                <a:gd name="connsiteX0" fmla="*/ 0 w 496247"/>
                <a:gd name="connsiteY0" fmla="*/ 0 h 500928"/>
                <a:gd name="connsiteX1" fmla="*/ 496247 w 496247"/>
                <a:gd name="connsiteY1" fmla="*/ 0 h 500928"/>
                <a:gd name="connsiteX2" fmla="*/ 496247 w 496247"/>
                <a:gd name="connsiteY2" fmla="*/ 500928 h 500928"/>
                <a:gd name="connsiteX3" fmla="*/ 0 w 496247"/>
                <a:gd name="connsiteY3" fmla="*/ 500928 h 500928"/>
                <a:gd name="connsiteX4" fmla="*/ 0 w 496247"/>
                <a:gd name="connsiteY4" fmla="*/ 0 h 50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247" h="500928" fill="none" extrusionOk="0">
                  <a:moveTo>
                    <a:pt x="0" y="0"/>
                  </a:moveTo>
                  <a:cubicBezTo>
                    <a:pt x="216680" y="-27162"/>
                    <a:pt x="331890" y="5430"/>
                    <a:pt x="496247" y="0"/>
                  </a:cubicBezTo>
                  <a:cubicBezTo>
                    <a:pt x="498421" y="158440"/>
                    <a:pt x="483027" y="380217"/>
                    <a:pt x="496247" y="500928"/>
                  </a:cubicBezTo>
                  <a:cubicBezTo>
                    <a:pt x="300193" y="533858"/>
                    <a:pt x="222819" y="442919"/>
                    <a:pt x="0" y="500928"/>
                  </a:cubicBezTo>
                  <a:cubicBezTo>
                    <a:pt x="-14719" y="298610"/>
                    <a:pt x="15004" y="228532"/>
                    <a:pt x="0" y="0"/>
                  </a:cubicBezTo>
                  <a:close/>
                </a:path>
                <a:path w="496247" h="500928" stroke="0" extrusionOk="0">
                  <a:moveTo>
                    <a:pt x="0" y="0"/>
                  </a:moveTo>
                  <a:cubicBezTo>
                    <a:pt x="135104" y="-9496"/>
                    <a:pt x="381337" y="11121"/>
                    <a:pt x="496247" y="0"/>
                  </a:cubicBezTo>
                  <a:cubicBezTo>
                    <a:pt x="524517" y="175785"/>
                    <a:pt x="438433" y="322804"/>
                    <a:pt x="496247" y="500928"/>
                  </a:cubicBezTo>
                  <a:cubicBezTo>
                    <a:pt x="258930" y="516396"/>
                    <a:pt x="206749" y="466160"/>
                    <a:pt x="0" y="500928"/>
                  </a:cubicBezTo>
                  <a:cubicBezTo>
                    <a:pt x="-40266" y="364967"/>
                    <a:pt x="44200" y="181055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solidFill>
                <a:schemeClr val="accent5">
                  <a:lumMod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913395413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>
                      <a:lumMod val="50000"/>
                    </a:schemeClr>
                  </a:solidFill>
                </a:rPr>
                <a:t>1.0</a:t>
              </a:r>
            </a:p>
          </p:txBody>
        </p:sp>
        <p:pic>
          <p:nvPicPr>
            <p:cNvPr id="103" name="Graphic 102" descr="Weights Uneven with solid fill">
              <a:extLst>
                <a:ext uri="{FF2B5EF4-FFF2-40B4-BE49-F238E27FC236}">
                  <a16:creationId xmlns:a16="http://schemas.microsoft.com/office/drawing/2014/main" id="{E06B9132-4110-864A-8D60-2A31AA5F1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17434" y="4530420"/>
              <a:ext cx="435094" cy="435094"/>
            </a:xfrm>
            <a:prstGeom prst="rect">
              <a:avLst/>
            </a:prstGeom>
          </p:spPr>
        </p:pic>
        <p:pic>
          <p:nvPicPr>
            <p:cNvPr id="104" name="Graphic 103" descr="Palette with solid fill">
              <a:extLst>
                <a:ext uri="{FF2B5EF4-FFF2-40B4-BE49-F238E27FC236}">
                  <a16:creationId xmlns:a16="http://schemas.microsoft.com/office/drawing/2014/main" id="{DE0ECF77-2B52-0945-9E3B-99758F0FF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664225" y="4944850"/>
              <a:ext cx="435093" cy="398014"/>
            </a:xfrm>
            <a:prstGeom prst="rect">
              <a:avLst/>
            </a:prstGeom>
          </p:spPr>
        </p:pic>
        <p:pic>
          <p:nvPicPr>
            <p:cNvPr id="105" name="Graphic 104" descr="Weights Uneven with solid fill">
              <a:extLst>
                <a:ext uri="{FF2B5EF4-FFF2-40B4-BE49-F238E27FC236}">
                  <a16:creationId xmlns:a16="http://schemas.microsoft.com/office/drawing/2014/main" id="{2CE54C5B-DE5E-244D-B547-27983F0FB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664224" y="5971823"/>
              <a:ext cx="435094" cy="435094"/>
            </a:xfrm>
            <a:prstGeom prst="rect">
              <a:avLst/>
            </a:prstGeom>
          </p:spPr>
        </p:pic>
        <p:pic>
          <p:nvPicPr>
            <p:cNvPr id="106" name="Graphic 105" descr="Basic Shapes with solid fill">
              <a:extLst>
                <a:ext uri="{FF2B5EF4-FFF2-40B4-BE49-F238E27FC236}">
                  <a16:creationId xmlns:a16="http://schemas.microsoft.com/office/drawing/2014/main" id="{A31F2C6C-B1EF-1542-86CA-CDFA7B2D0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64224" y="5418990"/>
              <a:ext cx="435093" cy="476707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97632BE-BB3F-1648-AC51-FCF305010198}"/>
                </a:ext>
              </a:extLst>
            </p:cNvPr>
            <p:cNvSpPr/>
            <p:nvPr/>
          </p:nvSpPr>
          <p:spPr>
            <a:xfrm>
              <a:off x="5061346" y="4944850"/>
              <a:ext cx="638984" cy="1118801"/>
            </a:xfrm>
            <a:custGeom>
              <a:avLst/>
              <a:gdLst>
                <a:gd name="connsiteX0" fmla="*/ 0 w 638984"/>
                <a:gd name="connsiteY0" fmla="*/ 0 h 1118801"/>
                <a:gd name="connsiteX1" fmla="*/ 638984 w 638984"/>
                <a:gd name="connsiteY1" fmla="*/ 0 h 1118801"/>
                <a:gd name="connsiteX2" fmla="*/ 638984 w 638984"/>
                <a:gd name="connsiteY2" fmla="*/ 581777 h 1118801"/>
                <a:gd name="connsiteX3" fmla="*/ 638984 w 638984"/>
                <a:gd name="connsiteY3" fmla="*/ 1118801 h 1118801"/>
                <a:gd name="connsiteX4" fmla="*/ 0 w 638984"/>
                <a:gd name="connsiteY4" fmla="*/ 1118801 h 1118801"/>
                <a:gd name="connsiteX5" fmla="*/ 0 w 638984"/>
                <a:gd name="connsiteY5" fmla="*/ 570589 h 1118801"/>
                <a:gd name="connsiteX6" fmla="*/ 0 w 638984"/>
                <a:gd name="connsiteY6" fmla="*/ 0 h 1118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984" h="1118801" extrusionOk="0">
                  <a:moveTo>
                    <a:pt x="0" y="0"/>
                  </a:moveTo>
                  <a:cubicBezTo>
                    <a:pt x="238563" y="3848"/>
                    <a:pt x="334536" y="-24230"/>
                    <a:pt x="638984" y="0"/>
                  </a:cubicBezTo>
                  <a:cubicBezTo>
                    <a:pt x="611144" y="145405"/>
                    <a:pt x="666743" y="384237"/>
                    <a:pt x="638984" y="581777"/>
                  </a:cubicBezTo>
                  <a:cubicBezTo>
                    <a:pt x="611225" y="779317"/>
                    <a:pt x="643150" y="935523"/>
                    <a:pt x="638984" y="1118801"/>
                  </a:cubicBezTo>
                  <a:cubicBezTo>
                    <a:pt x="330628" y="1135925"/>
                    <a:pt x="261575" y="1116052"/>
                    <a:pt x="0" y="1118801"/>
                  </a:cubicBezTo>
                  <a:cubicBezTo>
                    <a:pt x="-9322" y="895823"/>
                    <a:pt x="8042" y="766828"/>
                    <a:pt x="0" y="570589"/>
                  </a:cubicBezTo>
                  <a:cubicBezTo>
                    <a:pt x="-8042" y="374350"/>
                    <a:pt x="10867" y="275802"/>
                    <a:pt x="0" y="0"/>
                  </a:cubicBezTo>
                  <a:close/>
                </a:path>
              </a:pathLst>
            </a:custGeom>
            <a:noFill/>
            <a:ln w="57150">
              <a:solidFill>
                <a:srgbClr val="7030A0"/>
              </a:solidFill>
              <a:extLst>
                <a:ext uri="{C807C97D-BFC1-408E-A445-0C87EB9F89A2}">
                  <ask:lineSketchStyleProps xmlns:ask="http://schemas.microsoft.com/office/drawing/2018/sketchyshapes" sd="24470809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9140E5C1-A85E-1149-84B0-B2BC15D78D29}"/>
                </a:ext>
              </a:extLst>
            </p:cNvPr>
            <p:cNvCxnSpPr>
              <a:cxnSpLocks/>
              <a:stCxn id="92" idx="3"/>
              <a:endCxn id="94" idx="1"/>
            </p:cNvCxnSpPr>
            <p:nvPr/>
          </p:nvCxnSpPr>
          <p:spPr>
            <a:xfrm flipV="1">
              <a:off x="5700330" y="5503517"/>
              <a:ext cx="447248" cy="734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306E065A-3308-3D49-ADF9-38F1F39A35AC}"/>
                </a:ext>
              </a:extLst>
            </p:cNvPr>
            <p:cNvGrpSpPr/>
            <p:nvPr/>
          </p:nvGrpSpPr>
          <p:grpSpPr>
            <a:xfrm>
              <a:off x="6147578" y="5186373"/>
              <a:ext cx="3360836" cy="634288"/>
              <a:chOff x="6770594" y="4166808"/>
              <a:chExt cx="3360836" cy="634288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0DB04B8B-A98E-1946-920D-3095F2EE7A77}"/>
                  </a:ext>
                </a:extLst>
              </p:cNvPr>
              <p:cNvSpPr/>
              <p:nvPr/>
            </p:nvSpPr>
            <p:spPr>
              <a:xfrm>
                <a:off x="6770594" y="4166808"/>
                <a:ext cx="3360836" cy="634288"/>
              </a:xfrm>
              <a:custGeom>
                <a:avLst/>
                <a:gdLst>
                  <a:gd name="connsiteX0" fmla="*/ 0 w 3360836"/>
                  <a:gd name="connsiteY0" fmla="*/ 0 h 634288"/>
                  <a:gd name="connsiteX1" fmla="*/ 705776 w 3360836"/>
                  <a:gd name="connsiteY1" fmla="*/ 0 h 634288"/>
                  <a:gd name="connsiteX2" fmla="*/ 1445159 w 3360836"/>
                  <a:gd name="connsiteY2" fmla="*/ 0 h 634288"/>
                  <a:gd name="connsiteX3" fmla="*/ 2050110 w 3360836"/>
                  <a:gd name="connsiteY3" fmla="*/ 0 h 634288"/>
                  <a:gd name="connsiteX4" fmla="*/ 2688669 w 3360836"/>
                  <a:gd name="connsiteY4" fmla="*/ 0 h 634288"/>
                  <a:gd name="connsiteX5" fmla="*/ 3360836 w 3360836"/>
                  <a:gd name="connsiteY5" fmla="*/ 0 h 634288"/>
                  <a:gd name="connsiteX6" fmla="*/ 3360836 w 3360836"/>
                  <a:gd name="connsiteY6" fmla="*/ 634288 h 634288"/>
                  <a:gd name="connsiteX7" fmla="*/ 2722277 w 3360836"/>
                  <a:gd name="connsiteY7" fmla="*/ 634288 h 634288"/>
                  <a:gd name="connsiteX8" fmla="*/ 2083718 w 3360836"/>
                  <a:gd name="connsiteY8" fmla="*/ 634288 h 634288"/>
                  <a:gd name="connsiteX9" fmla="*/ 1344334 w 3360836"/>
                  <a:gd name="connsiteY9" fmla="*/ 634288 h 634288"/>
                  <a:gd name="connsiteX10" fmla="*/ 672167 w 3360836"/>
                  <a:gd name="connsiteY10" fmla="*/ 634288 h 634288"/>
                  <a:gd name="connsiteX11" fmla="*/ 0 w 3360836"/>
                  <a:gd name="connsiteY11" fmla="*/ 634288 h 634288"/>
                  <a:gd name="connsiteX12" fmla="*/ 0 w 3360836"/>
                  <a:gd name="connsiteY12" fmla="*/ 0 h 634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360836" h="634288" extrusionOk="0">
                    <a:moveTo>
                      <a:pt x="0" y="0"/>
                    </a:moveTo>
                    <a:cubicBezTo>
                      <a:pt x="205969" y="28817"/>
                      <a:pt x="441565" y="-16461"/>
                      <a:pt x="705776" y="0"/>
                    </a:cubicBezTo>
                    <a:cubicBezTo>
                      <a:pt x="969987" y="16461"/>
                      <a:pt x="1115612" y="21986"/>
                      <a:pt x="1445159" y="0"/>
                    </a:cubicBezTo>
                    <a:cubicBezTo>
                      <a:pt x="1774706" y="-21986"/>
                      <a:pt x="1760679" y="-19167"/>
                      <a:pt x="2050110" y="0"/>
                    </a:cubicBezTo>
                    <a:cubicBezTo>
                      <a:pt x="2339541" y="19167"/>
                      <a:pt x="2384307" y="19661"/>
                      <a:pt x="2688669" y="0"/>
                    </a:cubicBezTo>
                    <a:cubicBezTo>
                      <a:pt x="2993031" y="-19661"/>
                      <a:pt x="3209547" y="19613"/>
                      <a:pt x="3360836" y="0"/>
                    </a:cubicBezTo>
                    <a:cubicBezTo>
                      <a:pt x="3362426" y="273996"/>
                      <a:pt x="3389703" y="353546"/>
                      <a:pt x="3360836" y="634288"/>
                    </a:cubicBezTo>
                    <a:cubicBezTo>
                      <a:pt x="3057211" y="621236"/>
                      <a:pt x="3019018" y="621260"/>
                      <a:pt x="2722277" y="634288"/>
                    </a:cubicBezTo>
                    <a:cubicBezTo>
                      <a:pt x="2425536" y="647316"/>
                      <a:pt x="2338718" y="631274"/>
                      <a:pt x="2083718" y="634288"/>
                    </a:cubicBezTo>
                    <a:cubicBezTo>
                      <a:pt x="1828718" y="637302"/>
                      <a:pt x="1619861" y="604015"/>
                      <a:pt x="1344334" y="634288"/>
                    </a:cubicBezTo>
                    <a:cubicBezTo>
                      <a:pt x="1068807" y="664561"/>
                      <a:pt x="855068" y="608345"/>
                      <a:pt x="672167" y="634288"/>
                    </a:cubicBezTo>
                    <a:cubicBezTo>
                      <a:pt x="489266" y="660231"/>
                      <a:pt x="200241" y="642897"/>
                      <a:pt x="0" y="634288"/>
                    </a:cubicBezTo>
                    <a:cubicBezTo>
                      <a:pt x="13105" y="418169"/>
                      <a:pt x="-20298" y="198182"/>
                      <a:pt x="0" y="0"/>
                    </a:cubicBezTo>
                    <a:close/>
                  </a:path>
                </a:pathLst>
              </a:custGeom>
              <a:noFill/>
              <a:ln w="57150">
                <a:solidFill>
                  <a:schemeClr val="accent5">
                    <a:lumMod val="1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4470809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accent5">
                        <a:lumMod val="10000"/>
                      </a:schemeClr>
                    </a:solidFill>
                    <a:latin typeface="Nunito" pitchFamily="2" charset="77"/>
                  </a:rPr>
                  <a:t>Can accurately predict        ?</a:t>
                </a:r>
              </a:p>
            </p:txBody>
          </p:sp>
          <p:pic>
            <p:nvPicPr>
              <p:cNvPr id="117" name="Graphic 116" descr="Weights Uneven with solid fill">
                <a:extLst>
                  <a:ext uri="{FF2B5EF4-FFF2-40B4-BE49-F238E27FC236}">
                    <a16:creationId xmlns:a16="http://schemas.microsoft.com/office/drawing/2014/main" id="{F314F000-2094-7B41-9330-18A5C0ABA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401479" y="4262591"/>
                <a:ext cx="349048" cy="349048"/>
              </a:xfrm>
              <a:prstGeom prst="rect">
                <a:avLst/>
              </a:prstGeom>
            </p:spPr>
          </p:pic>
        </p:grpSp>
        <p:cxnSp>
          <p:nvCxnSpPr>
            <p:cNvPr id="120" name="Elbow Connector 119">
              <a:extLst>
                <a:ext uri="{FF2B5EF4-FFF2-40B4-BE49-F238E27FC236}">
                  <a16:creationId xmlns:a16="http://schemas.microsoft.com/office/drawing/2014/main" id="{F0B2BA93-5F86-4147-BCA6-3166189DA22B}"/>
                </a:ext>
              </a:extLst>
            </p:cNvPr>
            <p:cNvCxnSpPr>
              <a:cxnSpLocks/>
              <a:stCxn id="94" idx="3"/>
              <a:endCxn id="126" idx="1"/>
            </p:cNvCxnSpPr>
            <p:nvPr/>
          </p:nvCxnSpPr>
          <p:spPr>
            <a:xfrm flipV="1">
              <a:off x="9508414" y="4578690"/>
              <a:ext cx="1269877" cy="924827"/>
            </a:xfrm>
            <a:prstGeom prst="bentConnector3">
              <a:avLst>
                <a:gd name="adj1" fmla="val 29880"/>
              </a:avLst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6CB27C1-CE15-4B49-A887-8BA244F02BA6}"/>
                </a:ext>
              </a:extLst>
            </p:cNvPr>
            <p:cNvSpPr txBox="1"/>
            <p:nvPr/>
          </p:nvSpPr>
          <p:spPr>
            <a:xfrm>
              <a:off x="9829800" y="4179950"/>
              <a:ext cx="766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Nunito" pitchFamily="2" charset="77"/>
                </a:rPr>
                <a:t>Yes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1C1A5CB5-52E4-C440-92A2-2DFB6E806374}"/>
                </a:ext>
              </a:extLst>
            </p:cNvPr>
            <p:cNvSpPr txBox="1"/>
            <p:nvPr/>
          </p:nvSpPr>
          <p:spPr>
            <a:xfrm>
              <a:off x="10778291" y="4378635"/>
              <a:ext cx="12506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FF0000"/>
                  </a:solidFill>
                  <a:latin typeface="Nunito" pitchFamily="2" charset="77"/>
                </a:rPr>
                <a:t>High NIS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DDC0663C-54FA-AD47-9865-99C392EF74EE}"/>
                </a:ext>
              </a:extLst>
            </p:cNvPr>
            <p:cNvSpPr txBox="1"/>
            <p:nvPr/>
          </p:nvSpPr>
          <p:spPr>
            <a:xfrm>
              <a:off x="10778291" y="6313353"/>
              <a:ext cx="1189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00B050"/>
                  </a:solidFill>
                  <a:latin typeface="Nunito" pitchFamily="2" charset="77"/>
                </a:rPr>
                <a:t>Low NIS</a:t>
              </a:r>
            </a:p>
          </p:txBody>
        </p:sp>
        <p:cxnSp>
          <p:nvCxnSpPr>
            <p:cNvPr id="131" name="Elbow Connector 130">
              <a:extLst>
                <a:ext uri="{FF2B5EF4-FFF2-40B4-BE49-F238E27FC236}">
                  <a16:creationId xmlns:a16="http://schemas.microsoft.com/office/drawing/2014/main" id="{931DE764-30E2-7F4B-BB95-C0CE57BA952F}"/>
                </a:ext>
              </a:extLst>
            </p:cNvPr>
            <p:cNvCxnSpPr>
              <a:cxnSpLocks/>
              <a:stCxn id="94" idx="3"/>
              <a:endCxn id="130" idx="1"/>
            </p:cNvCxnSpPr>
            <p:nvPr/>
          </p:nvCxnSpPr>
          <p:spPr>
            <a:xfrm>
              <a:off x="9508414" y="5503517"/>
              <a:ext cx="1269877" cy="1009891"/>
            </a:xfrm>
            <a:prstGeom prst="bentConnector3">
              <a:avLst>
                <a:gd name="adj1" fmla="val 29880"/>
              </a:avLst>
            </a:prstGeom>
            <a:ln w="5715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312023D-D16A-C24F-8FDC-7A5C3C334014}"/>
                </a:ext>
              </a:extLst>
            </p:cNvPr>
            <p:cNvSpPr txBox="1"/>
            <p:nvPr/>
          </p:nvSpPr>
          <p:spPr>
            <a:xfrm>
              <a:off x="9829800" y="6528797"/>
              <a:ext cx="766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latin typeface="Nunito" pitchFamily="2" charset="77"/>
                </a:rPr>
                <a:t>No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C92DA60-343A-480B-4C98-16C21842605D}"/>
              </a:ext>
            </a:extLst>
          </p:cNvPr>
          <p:cNvSpPr txBox="1"/>
          <p:nvPr/>
        </p:nvSpPr>
        <p:spPr>
          <a:xfrm>
            <a:off x="212817" y="6298423"/>
            <a:ext cx="11766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Nunito" pitchFamily="2" charset="77"/>
              </a:rPr>
              <a:t>“How well can we predict a concept c from a subset of concept representations uncorrelated with c?”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9043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9AA9-2803-9347-BC79-347F55BD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354" y="4153901"/>
            <a:ext cx="6380536" cy="1122400"/>
          </a:xfrm>
        </p:spPr>
        <p:txBody>
          <a:bodyPr/>
          <a:lstStyle/>
          <a:p>
            <a:endParaRPr lang="en-US" dirty="0">
              <a:latin typeface="Nunito" pitchFamily="2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22969-36C6-1C43-948F-E791152BEE3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850390" y="2246101"/>
            <a:ext cx="7205500" cy="1646000"/>
          </a:xfrm>
        </p:spPr>
        <p:txBody>
          <a:bodyPr/>
          <a:lstStyle/>
          <a:p>
            <a:r>
              <a:rPr lang="en-US" sz="8800" dirty="0">
                <a:latin typeface="Nunito" pitchFamily="2" charset="77"/>
              </a:rPr>
              <a:t>Results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F8EC98B-EBEF-5342-8573-6407FA7E9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5354" y="5276301"/>
            <a:ext cx="6380536" cy="497600"/>
          </a:xfrm>
        </p:spPr>
        <p:txBody>
          <a:bodyPr/>
          <a:lstStyle/>
          <a:p>
            <a:endParaRPr lang="en-US">
              <a:latin typeface="Nunit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43776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A17A560-A95A-0844-B445-79062634D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09" y="4771134"/>
            <a:ext cx="10179025" cy="11695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000" dirty="0">
                <a:latin typeface="Nunito" pitchFamily="2" charset="77"/>
              </a:rPr>
              <a:t>Capturing </a:t>
            </a:r>
            <a:r>
              <a:rPr lang="en-US" sz="4000" b="1" dirty="0">
                <a:latin typeface="Nunito" pitchFamily="2" charset="77"/>
              </a:rPr>
              <a:t>previously undetected</a:t>
            </a:r>
            <a:r>
              <a:rPr lang="en-US" sz="4000" dirty="0">
                <a:latin typeface="Nunito" pitchFamily="2" charset="77"/>
              </a:rPr>
              <a:t> impurities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5E3D96-6CA2-1C41-86ED-7ADA5D05EE26}"/>
              </a:ext>
            </a:extLst>
          </p:cNvPr>
          <p:cNvSpPr txBox="1"/>
          <p:nvPr/>
        </p:nvSpPr>
        <p:spPr>
          <a:xfrm>
            <a:off x="681209" y="2140950"/>
            <a:ext cx="108295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Our metrics can capture impurities that are undetected by existing metrics</a:t>
            </a:r>
          </a:p>
          <a:p>
            <a:pPr>
              <a:buSzPct val="125000"/>
            </a:pPr>
            <a:endParaRPr lang="en-US" sz="2000" dirty="0">
              <a:latin typeface="Nunito" pitchFamily="2" charset="77"/>
            </a:endParaRPr>
          </a:p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We do this by observing that our metrics produce significantly different results when evaluated on</a:t>
            </a:r>
          </a:p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	a.    </a:t>
            </a:r>
            <a:r>
              <a:rPr lang="en-US" sz="2000" dirty="0">
                <a:solidFill>
                  <a:srgbClr val="0070C0"/>
                </a:solidFill>
                <a:latin typeface="Nunito" pitchFamily="2" charset="77"/>
              </a:rPr>
              <a:t>Perfectly </a:t>
            </a:r>
            <a:r>
              <a:rPr lang="en-US" sz="2000" b="1" dirty="0">
                <a:solidFill>
                  <a:srgbClr val="0070C0"/>
                </a:solidFill>
                <a:latin typeface="Nunito" pitchFamily="2" charset="77"/>
              </a:rPr>
              <a:t>pure</a:t>
            </a:r>
            <a:r>
              <a:rPr lang="en-US" sz="2000" dirty="0">
                <a:solidFill>
                  <a:srgbClr val="0070C0"/>
                </a:solidFill>
                <a:latin typeface="Nunito" pitchFamily="2" charset="77"/>
              </a:rPr>
              <a:t> “soft” representations  </a:t>
            </a:r>
            <a:r>
              <a:rPr lang="en-US" sz="2000" dirty="0">
                <a:latin typeface="Nunito" pitchFamily="2" charset="77"/>
              </a:rPr>
              <a:t>(i.e., our baseline), and</a:t>
            </a:r>
          </a:p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	b.    </a:t>
            </a:r>
            <a:r>
              <a:rPr lang="en-US" sz="2000" dirty="0">
                <a:solidFill>
                  <a:srgbClr val="00B050"/>
                </a:solidFill>
                <a:latin typeface="Nunito" pitchFamily="2" charset="77"/>
              </a:rPr>
              <a:t>Perfectly </a:t>
            </a:r>
            <a:r>
              <a:rPr lang="en-US" sz="2000" b="1" dirty="0">
                <a:solidFill>
                  <a:srgbClr val="00B050"/>
                </a:solidFill>
                <a:latin typeface="Nunito" pitchFamily="2" charset="77"/>
              </a:rPr>
              <a:t>impure</a:t>
            </a:r>
            <a:r>
              <a:rPr lang="en-US" sz="2000" dirty="0">
                <a:solidFill>
                  <a:srgbClr val="00B050"/>
                </a:solidFill>
                <a:latin typeface="Nunito" pitchFamily="2" charset="77"/>
              </a:rPr>
              <a:t> “soft” representations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476222-B1D8-0941-9B1E-49E408F5927A}"/>
              </a:ext>
            </a:extLst>
          </p:cNvPr>
          <p:cNvSpPr/>
          <p:nvPr/>
        </p:nvSpPr>
        <p:spPr>
          <a:xfrm>
            <a:off x="978963" y="5121372"/>
            <a:ext cx="9713843" cy="22528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9E2AAC-EBDA-2D45-8C16-4A72DEA2CA22}"/>
              </a:ext>
            </a:extLst>
          </p:cNvPr>
          <p:cNvSpPr/>
          <p:nvPr/>
        </p:nvSpPr>
        <p:spPr>
          <a:xfrm>
            <a:off x="978963" y="5348124"/>
            <a:ext cx="9713843" cy="22528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2017519-4DF6-AA41-B5E8-D70AD7E95248}"/>
              </a:ext>
            </a:extLst>
          </p:cNvPr>
          <p:cNvSpPr/>
          <p:nvPr/>
        </p:nvSpPr>
        <p:spPr>
          <a:xfrm rot="16200000">
            <a:off x="3794135" y="3524520"/>
            <a:ext cx="277324" cy="2279371"/>
          </a:xfrm>
          <a:prstGeom prst="rightBrace">
            <a:avLst/>
          </a:prstGeom>
          <a:ln w="41275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C99D47DC-D4C0-7540-B7AC-A0E08165DB6B}"/>
              </a:ext>
            </a:extLst>
          </p:cNvPr>
          <p:cNvSpPr/>
          <p:nvPr/>
        </p:nvSpPr>
        <p:spPr>
          <a:xfrm rot="16200000">
            <a:off x="7969339" y="2050936"/>
            <a:ext cx="267305" cy="5179626"/>
          </a:xfrm>
          <a:prstGeom prst="rightBrace">
            <a:avLst/>
          </a:prstGeom>
          <a:ln w="412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E69F8-E99C-E047-BD9B-A162046AD492}"/>
              </a:ext>
            </a:extLst>
          </p:cNvPr>
          <p:cNvSpPr txBox="1"/>
          <p:nvPr/>
        </p:nvSpPr>
        <p:spPr>
          <a:xfrm>
            <a:off x="3180050" y="4203537"/>
            <a:ext cx="1297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Nunito" pitchFamily="2" charset="77"/>
              </a:rPr>
              <a:t>Our metrics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B25E75-B9F2-654B-9C55-C10AE62DC072}"/>
              </a:ext>
            </a:extLst>
          </p:cNvPr>
          <p:cNvSpPr txBox="1"/>
          <p:nvPr/>
        </p:nvSpPr>
        <p:spPr>
          <a:xfrm>
            <a:off x="5860229" y="4195263"/>
            <a:ext cx="4485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Nunito" pitchFamily="2" charset="77"/>
              </a:rPr>
              <a:t>Traditional disentanglement learning metrics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632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804773"/>
            <a:ext cx="10829581" cy="1122400"/>
          </a:xfrm>
        </p:spPr>
        <p:txBody>
          <a:bodyPr/>
          <a:lstStyle/>
          <a:p>
            <a:pPr algn="l"/>
            <a:r>
              <a:rPr lang="en-US" sz="4000" dirty="0">
                <a:latin typeface="Nunito" pitchFamily="2" charset="77"/>
              </a:rPr>
              <a:t>Can we detect impurities due to </a:t>
            </a:r>
            <a:r>
              <a:rPr lang="en-US" sz="4000" b="1" dirty="0">
                <a:latin typeface="Nunito" pitchFamily="2" charset="77"/>
              </a:rPr>
              <a:t>spurious correlations</a:t>
            </a:r>
            <a:r>
              <a:rPr lang="en-US" sz="4000" dirty="0">
                <a:latin typeface="Nunito" pitchFamily="2" charset="7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FA3C5-EF10-B940-B755-AAD8A90A83F1}"/>
              </a:ext>
            </a:extLst>
          </p:cNvPr>
          <p:cNvSpPr txBox="1"/>
          <p:nvPr/>
        </p:nvSpPr>
        <p:spPr>
          <a:xfrm>
            <a:off x="681209" y="2140950"/>
            <a:ext cx="108295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Consider training a two CBMs:</a:t>
            </a:r>
          </a:p>
          <a:p>
            <a:pPr>
              <a:buSzPct val="125000"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Nunito" pitchFamily="2" charset="77"/>
            </a:endParaRPr>
          </a:p>
          <a:p>
            <a:pPr>
              <a:buSzPct val="1250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	1.    “</a:t>
            </a:r>
            <a:r>
              <a:rPr lang="en-US" sz="2000" b="1" dirty="0">
                <a:solidFill>
                  <a:srgbClr val="0070C0"/>
                </a:solidFill>
                <a:latin typeface="Nunito" pitchFamily="2" charset="77"/>
              </a:rPr>
              <a:t>CBM-S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” is trained on a corrupted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dSprites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 task with spurious label correlations</a:t>
            </a:r>
          </a:p>
          <a:p>
            <a:pPr>
              <a:buSzPct val="125000"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Nunito" pitchFamily="2" charset="77"/>
            </a:endParaRPr>
          </a:p>
          <a:p>
            <a:pPr>
              <a:buSzPct val="1250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	2.    “</a:t>
            </a:r>
            <a:r>
              <a:rPr lang="en-US" sz="2000" b="1" dirty="0">
                <a:solidFill>
                  <a:srgbClr val="FF7F0F"/>
                </a:solidFill>
                <a:latin typeface="Nunito" pitchFamily="2" charset="77"/>
              </a:rPr>
              <a:t>CBM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” is trained on the uncorrupted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dSprites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 task (no spurious correlation).</a:t>
            </a:r>
          </a:p>
        </p:txBody>
      </p:sp>
      <p:pic>
        <p:nvPicPr>
          <p:cNvPr id="8" name="Picture 7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CDC48F6F-6152-3848-9606-E4962CDEC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589" y="4173709"/>
            <a:ext cx="4044819" cy="20977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0950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804773"/>
            <a:ext cx="10829581" cy="1122400"/>
          </a:xfrm>
        </p:spPr>
        <p:txBody>
          <a:bodyPr/>
          <a:lstStyle/>
          <a:p>
            <a:pPr algn="l"/>
            <a:r>
              <a:rPr lang="en-US" sz="4000" dirty="0">
                <a:latin typeface="Nunito" pitchFamily="2" charset="77"/>
              </a:rPr>
              <a:t>Can we detect impurities due to </a:t>
            </a:r>
            <a:r>
              <a:rPr lang="en-US" sz="4000" b="1" dirty="0">
                <a:latin typeface="Nunito" pitchFamily="2" charset="77"/>
              </a:rPr>
              <a:t>spurious correlations</a:t>
            </a:r>
            <a:r>
              <a:rPr lang="en-US" sz="4000" dirty="0">
                <a:latin typeface="Nunito" pitchFamily="2" charset="7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FA3C5-EF10-B940-B755-AAD8A90A83F1}"/>
              </a:ext>
            </a:extLst>
          </p:cNvPr>
          <p:cNvSpPr txBox="1"/>
          <p:nvPr/>
        </p:nvSpPr>
        <p:spPr>
          <a:xfrm>
            <a:off x="681209" y="1902414"/>
            <a:ext cx="108295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Consider training a two CBMs:</a:t>
            </a:r>
          </a:p>
          <a:p>
            <a:pPr>
              <a:buSzPct val="125000"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Nunito" pitchFamily="2" charset="77"/>
            </a:endParaRPr>
          </a:p>
          <a:p>
            <a:pPr>
              <a:buSzPct val="1250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	1.    “</a:t>
            </a:r>
            <a:r>
              <a:rPr lang="en-US" sz="2000" b="1" dirty="0">
                <a:solidFill>
                  <a:srgbClr val="0070C0"/>
                </a:solidFill>
                <a:latin typeface="Nunito" pitchFamily="2" charset="77"/>
              </a:rPr>
              <a:t>CBM-S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” is trained on a corrupted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dSprites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 task with spurious label correlations</a:t>
            </a:r>
          </a:p>
          <a:p>
            <a:pPr>
              <a:buSzPct val="125000"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Nunito" pitchFamily="2" charset="77"/>
            </a:endParaRPr>
          </a:p>
          <a:p>
            <a:pPr>
              <a:buSzPct val="1250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	2.    “</a:t>
            </a:r>
            <a:r>
              <a:rPr lang="en-US" sz="2000" b="1" dirty="0">
                <a:solidFill>
                  <a:srgbClr val="FF7F0F"/>
                </a:solidFill>
                <a:latin typeface="Nunito" pitchFamily="2" charset="77"/>
              </a:rPr>
              <a:t>CBM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” is trained on the uncorrupted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dSprites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 task (no spurious correlation).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407938D5-E388-B240-B6DC-EE3069CAE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238" b="80033"/>
          <a:stretch/>
        </p:blipFill>
        <p:spPr>
          <a:xfrm>
            <a:off x="1919145" y="3533630"/>
            <a:ext cx="3746903" cy="640805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5DAE40DC-AC29-3631-726F-1293BF0C8E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231" t="19967" r="71103"/>
          <a:stretch/>
        </p:blipFill>
        <p:spPr>
          <a:xfrm>
            <a:off x="1826379" y="4174435"/>
            <a:ext cx="2268543" cy="2568559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4F3AB9D2-4741-0888-83C4-E9AC54E933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4" t="78509" r="48929" b="11074"/>
          <a:stretch/>
        </p:blipFill>
        <p:spPr>
          <a:xfrm>
            <a:off x="2213113" y="6053227"/>
            <a:ext cx="3551583" cy="334321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medium confidence">
            <a:extLst>
              <a:ext uri="{FF2B5EF4-FFF2-40B4-BE49-F238E27FC236}">
                <a16:creationId xmlns:a16="http://schemas.microsoft.com/office/drawing/2014/main" id="{A8F35FB9-9858-ECF4-12AA-D805AA7EA3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91" t="79502" r="1053" b="10948"/>
          <a:stretch/>
        </p:blipFill>
        <p:spPr>
          <a:xfrm>
            <a:off x="2213113" y="6387548"/>
            <a:ext cx="3452936" cy="3064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87111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804773"/>
            <a:ext cx="10829581" cy="1122400"/>
          </a:xfrm>
        </p:spPr>
        <p:txBody>
          <a:bodyPr/>
          <a:lstStyle/>
          <a:p>
            <a:pPr algn="l"/>
            <a:r>
              <a:rPr lang="en-US" sz="4000" dirty="0">
                <a:latin typeface="Nunito" pitchFamily="2" charset="77"/>
              </a:rPr>
              <a:t>Can we detect impurities due to </a:t>
            </a:r>
            <a:r>
              <a:rPr lang="en-US" sz="4000" b="1" dirty="0">
                <a:latin typeface="Nunito" pitchFamily="2" charset="77"/>
              </a:rPr>
              <a:t>spurious correlations</a:t>
            </a:r>
            <a:r>
              <a:rPr lang="en-US" sz="4000" dirty="0">
                <a:latin typeface="Nunito" pitchFamily="2" charset="7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FA3C5-EF10-B940-B755-AAD8A90A83F1}"/>
              </a:ext>
            </a:extLst>
          </p:cNvPr>
          <p:cNvSpPr txBox="1"/>
          <p:nvPr/>
        </p:nvSpPr>
        <p:spPr>
          <a:xfrm>
            <a:off x="681209" y="1902414"/>
            <a:ext cx="108295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Consider training a two CBMs:</a:t>
            </a:r>
          </a:p>
          <a:p>
            <a:pPr>
              <a:buSzPct val="125000"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Nunito" pitchFamily="2" charset="77"/>
            </a:endParaRPr>
          </a:p>
          <a:p>
            <a:pPr>
              <a:buSzPct val="1250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	1.    “</a:t>
            </a:r>
            <a:r>
              <a:rPr lang="en-US" sz="2000" b="1" dirty="0">
                <a:solidFill>
                  <a:srgbClr val="0070C0"/>
                </a:solidFill>
                <a:latin typeface="Nunito" pitchFamily="2" charset="77"/>
              </a:rPr>
              <a:t>CBM-S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” is trained on a corrupted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dSprites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 task with spurious label correlations</a:t>
            </a:r>
          </a:p>
          <a:p>
            <a:pPr>
              <a:buSzPct val="125000"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Nunito" pitchFamily="2" charset="77"/>
            </a:endParaRPr>
          </a:p>
          <a:p>
            <a:pPr>
              <a:buSzPct val="1250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	2.    “</a:t>
            </a:r>
            <a:r>
              <a:rPr lang="en-US" sz="2000" b="1" dirty="0">
                <a:solidFill>
                  <a:srgbClr val="FF7F0F"/>
                </a:solidFill>
                <a:latin typeface="Nunito" pitchFamily="2" charset="77"/>
              </a:rPr>
              <a:t>CBM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” is trained on the uncorrupted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dSprites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 task (no spurious correlation).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407938D5-E388-B240-B6DC-EE3069CAE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238"/>
          <a:stretch/>
        </p:blipFill>
        <p:spPr>
          <a:xfrm>
            <a:off x="1919145" y="3533630"/>
            <a:ext cx="3746903" cy="3209365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18D38330-1D0E-C502-11FB-7E70242EC4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589" t="79335" r="-7743" b="10248"/>
          <a:stretch/>
        </p:blipFill>
        <p:spPr>
          <a:xfrm>
            <a:off x="2100064" y="6382170"/>
            <a:ext cx="4228255" cy="3343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0902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9AA9-2803-9347-BC79-347F55BD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354" y="4153901"/>
            <a:ext cx="6380536" cy="1122400"/>
          </a:xfrm>
        </p:spPr>
        <p:txBody>
          <a:bodyPr/>
          <a:lstStyle/>
          <a:p>
            <a:endParaRPr lang="en-US" dirty="0">
              <a:latin typeface="Nunito" pitchFamily="2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22969-36C6-1C43-948F-E791152BEE3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299522" y="2330832"/>
            <a:ext cx="7205500" cy="1646000"/>
          </a:xfrm>
        </p:spPr>
        <p:txBody>
          <a:bodyPr/>
          <a:lstStyle/>
          <a:p>
            <a:r>
              <a:rPr lang="en-US" sz="8800" dirty="0">
                <a:latin typeface="Nunito" pitchFamily="2" charset="77"/>
              </a:rPr>
              <a:t>Motivation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F8EC98B-EBEF-5342-8573-6407FA7E9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5354" y="5276301"/>
            <a:ext cx="6380536" cy="497600"/>
          </a:xfrm>
        </p:spPr>
        <p:txBody>
          <a:bodyPr/>
          <a:lstStyle/>
          <a:p>
            <a:endParaRPr lang="en-US">
              <a:latin typeface="Nunit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6016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804773"/>
            <a:ext cx="10829581" cy="1122400"/>
          </a:xfrm>
        </p:spPr>
        <p:txBody>
          <a:bodyPr/>
          <a:lstStyle/>
          <a:p>
            <a:pPr algn="l"/>
            <a:r>
              <a:rPr lang="en-US" sz="4000" dirty="0">
                <a:latin typeface="Nunito" pitchFamily="2" charset="77"/>
              </a:rPr>
              <a:t>Can we detect impurities due to </a:t>
            </a:r>
            <a:r>
              <a:rPr lang="en-US" sz="4000" b="1" dirty="0">
                <a:latin typeface="Nunito" pitchFamily="2" charset="77"/>
              </a:rPr>
              <a:t>spurious correlations</a:t>
            </a:r>
            <a:r>
              <a:rPr lang="en-US" sz="4000" dirty="0">
                <a:latin typeface="Nunito" pitchFamily="2" charset="77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FA3C5-EF10-B940-B755-AAD8A90A83F1}"/>
              </a:ext>
            </a:extLst>
          </p:cNvPr>
          <p:cNvSpPr txBox="1"/>
          <p:nvPr/>
        </p:nvSpPr>
        <p:spPr>
          <a:xfrm>
            <a:off x="681209" y="1902414"/>
            <a:ext cx="108295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Consider training a two CBMs:</a:t>
            </a:r>
          </a:p>
          <a:p>
            <a:pPr>
              <a:buSzPct val="125000"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Nunito" pitchFamily="2" charset="77"/>
            </a:endParaRPr>
          </a:p>
          <a:p>
            <a:pPr>
              <a:buSzPct val="1250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	1.    “</a:t>
            </a:r>
            <a:r>
              <a:rPr lang="en-US" sz="2000" b="1" dirty="0">
                <a:solidFill>
                  <a:srgbClr val="0070C0"/>
                </a:solidFill>
                <a:latin typeface="Nunito" pitchFamily="2" charset="77"/>
              </a:rPr>
              <a:t>CBM-S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” is trained on a corrupted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dSprites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 task with spurious label correlations</a:t>
            </a:r>
          </a:p>
          <a:p>
            <a:pPr>
              <a:buSzPct val="125000"/>
            </a:pPr>
            <a:endParaRPr lang="en-US" sz="2000" dirty="0">
              <a:solidFill>
                <a:schemeClr val="tx1">
                  <a:lumMod val="50000"/>
                </a:schemeClr>
              </a:solidFill>
              <a:latin typeface="Nunito" pitchFamily="2" charset="77"/>
            </a:endParaRPr>
          </a:p>
          <a:p>
            <a:pPr>
              <a:buSzPct val="1250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	2.    “</a:t>
            </a:r>
            <a:r>
              <a:rPr lang="en-US" sz="2000" b="1" dirty="0">
                <a:solidFill>
                  <a:srgbClr val="FF7F0F"/>
                </a:solidFill>
                <a:latin typeface="Nunito" pitchFamily="2" charset="77"/>
              </a:rPr>
              <a:t>CBM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” is trained on the uncorrupted </a:t>
            </a:r>
            <a:r>
              <a:rPr lang="en-US" sz="2000" dirty="0" err="1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dSprites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 task (no spurious correlation).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407938D5-E388-B240-B6DC-EE3069CAE3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238" b="21492"/>
          <a:stretch/>
        </p:blipFill>
        <p:spPr>
          <a:xfrm>
            <a:off x="1919145" y="3533630"/>
            <a:ext cx="3746903" cy="2519597"/>
          </a:xfrm>
          <a:prstGeom prst="rect">
            <a:avLst/>
          </a:prstGeom>
        </p:spPr>
      </p:pic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E50741BB-4C85-3E49-A2CE-4ACC7DA1ED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237" b="21492"/>
          <a:stretch/>
        </p:blipFill>
        <p:spPr>
          <a:xfrm>
            <a:off x="6677244" y="3533630"/>
            <a:ext cx="3746904" cy="2519597"/>
          </a:xfrm>
          <a:prstGeom prst="rect">
            <a:avLst/>
          </a:prstGeom>
        </p:spPr>
      </p:pic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4A60E594-BBD0-8A20-F570-E4B534552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04" t="78509" r="48929" b="11074"/>
          <a:stretch/>
        </p:blipFill>
        <p:spPr>
          <a:xfrm>
            <a:off x="4320208" y="6053227"/>
            <a:ext cx="3551583" cy="334321"/>
          </a:xfrm>
          <a:prstGeom prst="rect">
            <a:avLst/>
          </a:prstGeom>
        </p:spPr>
      </p:pic>
      <p:pic>
        <p:nvPicPr>
          <p:cNvPr id="8" name="Picture 7" descr="Chart&#10;&#10;Description automatically generated with medium confidence">
            <a:extLst>
              <a:ext uri="{FF2B5EF4-FFF2-40B4-BE49-F238E27FC236}">
                <a16:creationId xmlns:a16="http://schemas.microsoft.com/office/drawing/2014/main" id="{9D9F521C-B250-74BC-776D-8A7C20E5D8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091" t="79502" r="1053" b="10948"/>
          <a:stretch/>
        </p:blipFill>
        <p:spPr>
          <a:xfrm>
            <a:off x="4320208" y="6387548"/>
            <a:ext cx="3452936" cy="3064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9533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000" dirty="0">
                <a:latin typeface="Nunito" pitchFamily="2" charset="77"/>
              </a:rPr>
              <a:t>Effects of impurities on </a:t>
            </a:r>
            <a:r>
              <a:rPr lang="en-US" sz="4000" b="1" dirty="0">
                <a:latin typeface="Nunito" pitchFamily="2" charset="77"/>
              </a:rPr>
              <a:t>concept interventions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2F2F83F-CC3C-8945-AC77-3E7DF1594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634" y="3131627"/>
            <a:ext cx="7692730" cy="27105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19C709-8CDD-DF40-9DB2-EA23A994744F}"/>
              </a:ext>
            </a:extLst>
          </p:cNvPr>
          <p:cNvSpPr txBox="1"/>
          <p:nvPr/>
        </p:nvSpPr>
        <p:spPr>
          <a:xfrm>
            <a:off x="681209" y="2140950"/>
            <a:ext cx="10829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Impurities can affect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how test-time concept interventions fare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in concept bottleneck models!</a:t>
            </a:r>
          </a:p>
        </p:txBody>
      </p:sp>
    </p:spTree>
    <p:extLst>
      <p:ext uri="{BB962C8B-B14F-4D97-AF65-F5344CB8AC3E}">
        <p14:creationId xmlns:p14="http://schemas.microsoft.com/office/powerpoint/2010/main" val="2103618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000" b="1" dirty="0">
                <a:latin typeface="Nunito" pitchFamily="2" charset="77"/>
              </a:rPr>
              <a:t>Benchmarking</a:t>
            </a:r>
            <a:r>
              <a:rPr lang="en-US" sz="4000" dirty="0">
                <a:latin typeface="Nunito" pitchFamily="2" charset="77"/>
              </a:rPr>
              <a:t> Concept Learning Models</a:t>
            </a:r>
            <a:endParaRPr lang="en-US" sz="4000" b="1" dirty="0">
              <a:latin typeface="Nunito" pitchFamily="2" charset="77"/>
            </a:endParaRP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0B79FC26-EB0A-CE4F-8559-447284E08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357" y="2681728"/>
            <a:ext cx="7041286" cy="20709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B4A4EA-C5A5-564D-B3EF-11BE7CB39679}"/>
              </a:ext>
            </a:extLst>
          </p:cNvPr>
          <p:cNvSpPr txBox="1"/>
          <p:nvPr/>
        </p:nvSpPr>
        <p:spPr>
          <a:xfrm>
            <a:off x="681209" y="2140950"/>
            <a:ext cx="10829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We 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compare the quality of concepts learnt 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across a variety of methods and datasets.</a:t>
            </a:r>
            <a:endParaRPr lang="en-US" sz="2000" b="1" dirty="0">
              <a:solidFill>
                <a:schemeClr val="tx1">
                  <a:lumMod val="50000"/>
                </a:schemeClr>
              </a:solidFill>
              <a:latin typeface="Nunito" pitchFamily="2" charset="77"/>
            </a:endParaRPr>
          </a:p>
        </p:txBody>
      </p:sp>
      <p:pic>
        <p:nvPicPr>
          <p:cNvPr id="13" name="Picture 1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CA9034D-B091-2947-B62A-F01E11F97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357" y="4648322"/>
            <a:ext cx="7041286" cy="22096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2628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000" b="1" dirty="0">
                <a:latin typeface="Nunito" pitchFamily="2" charset="77"/>
              </a:rPr>
              <a:t>Key findings and significance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91B465-379C-6A48-BDD7-83399CADD812}"/>
              </a:ext>
            </a:extLst>
          </p:cNvPr>
          <p:cNvSpPr txBox="1"/>
          <p:nvPr/>
        </p:nvSpPr>
        <p:spPr>
          <a:xfrm>
            <a:off x="681209" y="2017986"/>
            <a:ext cx="1082958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In this work we:</a:t>
            </a:r>
          </a:p>
          <a:p>
            <a:pPr>
              <a:buSzPct val="125000"/>
            </a:pPr>
            <a:endParaRPr lang="en-US" sz="2000" dirty="0">
              <a:latin typeface="Nunito" pitchFamily="2" charset="77"/>
            </a:endParaRPr>
          </a:p>
          <a:p>
            <a:pPr marL="457200" indent="-457200">
              <a:buSzPct val="100000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Nunito" pitchFamily="2" charset="77"/>
              </a:rPr>
              <a:t>Propose </a:t>
            </a:r>
            <a:r>
              <a:rPr lang="en-US" sz="2000" b="1" dirty="0">
                <a:solidFill>
                  <a:schemeClr val="tx1"/>
                </a:solidFill>
                <a:latin typeface="Nunito" pitchFamily="2" charset="77"/>
              </a:rPr>
              <a:t>two novel metrics to evaluate the quality of learnt concept representations</a:t>
            </a:r>
            <a:r>
              <a:rPr lang="en-US" sz="2000" dirty="0">
                <a:solidFill>
                  <a:schemeClr val="tx1"/>
                </a:solidFill>
                <a:latin typeface="Nunito" pitchFamily="2" charset="77"/>
              </a:rPr>
              <a:t>.</a:t>
            </a:r>
            <a:br>
              <a:rPr lang="en-US" sz="2000" dirty="0">
                <a:solidFill>
                  <a:schemeClr val="tx1"/>
                </a:solidFill>
                <a:latin typeface="Nunito" pitchFamily="2" charset="77"/>
              </a:rPr>
            </a:br>
            <a:endParaRPr lang="en-US" sz="2000" dirty="0">
              <a:solidFill>
                <a:schemeClr val="tx1"/>
              </a:solidFill>
              <a:latin typeface="Nunito" pitchFamily="2" charset="77"/>
            </a:endParaRPr>
          </a:p>
          <a:p>
            <a:pPr marL="457200" indent="-457200">
              <a:buSzPct val="100000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Nunito" pitchFamily="2" charset="77"/>
              </a:rPr>
              <a:t>Show that </a:t>
            </a:r>
            <a:r>
              <a:rPr lang="en-US" sz="2000" b="1" dirty="0">
                <a:solidFill>
                  <a:schemeClr val="tx1"/>
                </a:solidFill>
                <a:latin typeface="Nunito" pitchFamily="2" charset="77"/>
              </a:rPr>
              <a:t>our metrics can be used to detect impurities </a:t>
            </a:r>
            <a:r>
              <a:rPr lang="en-US" sz="2000" dirty="0">
                <a:solidFill>
                  <a:schemeClr val="tx1"/>
                </a:solidFill>
                <a:latin typeface="Nunito" pitchFamily="2" charset="77"/>
              </a:rPr>
              <a:t>that are (1) concealed in soft representations, (2) caused by different model capacities, and (3) caused by accidental spurious correlations.</a:t>
            </a:r>
            <a:br>
              <a:rPr lang="en-US" sz="2000" dirty="0">
                <a:solidFill>
                  <a:schemeClr val="tx1"/>
                </a:solidFill>
                <a:latin typeface="Nunito" pitchFamily="2" charset="77"/>
              </a:rPr>
            </a:br>
            <a:endParaRPr lang="en-US" sz="2000" dirty="0">
              <a:solidFill>
                <a:schemeClr val="tx1"/>
              </a:solidFill>
              <a:latin typeface="Nunito" pitchFamily="2" charset="77"/>
            </a:endParaRPr>
          </a:p>
          <a:p>
            <a:pPr marL="457200" indent="-457200">
              <a:buSzPct val="100000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Nunito" pitchFamily="2" charset="77"/>
              </a:rPr>
              <a:t>Demonstrate the possible effect that impurities may have in </a:t>
            </a:r>
            <a:r>
              <a:rPr lang="en-US" sz="2000" b="1" dirty="0">
                <a:solidFill>
                  <a:schemeClr val="tx1"/>
                </a:solidFill>
                <a:latin typeface="Nunito" pitchFamily="2" charset="77"/>
              </a:rPr>
              <a:t>concept interventions</a:t>
            </a:r>
            <a:r>
              <a:rPr lang="en-US" sz="2000" dirty="0">
                <a:solidFill>
                  <a:schemeClr val="tx1"/>
                </a:solidFill>
                <a:latin typeface="Nunito" pitchFamily="2" charset="77"/>
              </a:rPr>
              <a:t>, and</a:t>
            </a:r>
            <a:br>
              <a:rPr lang="en-US" sz="2000" dirty="0">
                <a:solidFill>
                  <a:schemeClr val="tx1"/>
                </a:solidFill>
                <a:latin typeface="Nunito" pitchFamily="2" charset="77"/>
              </a:rPr>
            </a:br>
            <a:endParaRPr lang="en-US" sz="2000" dirty="0">
              <a:solidFill>
                <a:schemeClr val="tx1"/>
              </a:solidFill>
              <a:latin typeface="Nunito" pitchFamily="2" charset="77"/>
            </a:endParaRPr>
          </a:p>
          <a:p>
            <a:pPr marL="457200" indent="-457200">
              <a:buSzPct val="100000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Nunito" pitchFamily="2" charset="77"/>
              </a:rPr>
              <a:t>Quantitively </a:t>
            </a:r>
            <a:r>
              <a:rPr lang="en-US" sz="2000" b="1" dirty="0">
                <a:solidFill>
                  <a:schemeClr val="tx1"/>
                </a:solidFill>
                <a:latin typeface="Nunito" pitchFamily="2" charset="77"/>
              </a:rPr>
              <a:t>explore how concept supervision affects concept purity</a:t>
            </a:r>
            <a:r>
              <a:rPr lang="en-US" sz="2000" dirty="0">
                <a:solidFill>
                  <a:schemeClr val="tx1"/>
                </a:solidFill>
                <a:latin typeface="Nunito" pitchFamily="2" charset="77"/>
              </a:rPr>
              <a:t> across multiple methods and datasets.</a:t>
            </a:r>
          </a:p>
          <a:p>
            <a:pPr>
              <a:buSzPct val="125000"/>
            </a:pPr>
            <a:endParaRPr lang="en-US" sz="2000" b="1" dirty="0">
              <a:latin typeface="Nunito" pitchFamily="2" charset="77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967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10" y="841975"/>
            <a:ext cx="10829581" cy="1501643"/>
          </a:xfrm>
        </p:spPr>
        <p:txBody>
          <a:bodyPr anchor="ctr"/>
          <a:lstStyle/>
          <a:p>
            <a:r>
              <a:rPr lang="en-US" sz="4000" b="1" dirty="0">
                <a:latin typeface="Nunito" pitchFamily="2" charset="77"/>
              </a:rPr>
              <a:t>For more results, discussions, and details visit us during our poster (#113)!</a:t>
            </a:r>
          </a:p>
        </p:txBody>
      </p:sp>
      <p:pic>
        <p:nvPicPr>
          <p:cNvPr id="5" name="Picture 4" descr="Scatter chart, qr code&#10;&#10;Description automatically generated">
            <a:extLst>
              <a:ext uri="{FF2B5EF4-FFF2-40B4-BE49-F238E27FC236}">
                <a16:creationId xmlns:a16="http://schemas.microsoft.com/office/drawing/2014/main" id="{ED799655-BA79-BCBA-7365-FF2A5446E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792" y="2620618"/>
            <a:ext cx="2666415" cy="2666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CA28CB-B45A-FA3F-3E3C-B04BDF74681E}"/>
              </a:ext>
            </a:extLst>
          </p:cNvPr>
          <p:cNvSpPr txBox="1"/>
          <p:nvPr/>
        </p:nvSpPr>
        <p:spPr>
          <a:xfrm>
            <a:off x="4262003" y="5427318"/>
            <a:ext cx="3667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Nunito" pitchFamily="2" charset="77"/>
              </a:rPr>
              <a:t>Link to paper + code!</a:t>
            </a:r>
          </a:p>
        </p:txBody>
      </p:sp>
    </p:spTree>
    <p:extLst>
      <p:ext uri="{BB962C8B-B14F-4D97-AF65-F5344CB8AC3E}">
        <p14:creationId xmlns:p14="http://schemas.microsoft.com/office/powerpoint/2010/main" val="23153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400" dirty="0">
                <a:latin typeface="Nunito" pitchFamily="2" charset="77"/>
              </a:rPr>
              <a:t>From XAI to Concept-based XAI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C0789-5B55-954B-B607-D7E2EE990085}"/>
              </a:ext>
            </a:extLst>
          </p:cNvPr>
          <p:cNvSpPr txBox="1"/>
          <p:nvPr/>
        </p:nvSpPr>
        <p:spPr>
          <a:xfrm>
            <a:off x="149080" y="6550223"/>
            <a:ext cx="7366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Image taken from Espinosa </a:t>
            </a:r>
            <a:r>
              <a:rPr lang="en-US" i="1" dirty="0" err="1"/>
              <a:t>Zarlenga</a:t>
            </a:r>
            <a:r>
              <a:rPr lang="en-US" i="1" dirty="0"/>
              <a:t> et al., “Concept Embedding Models.” </a:t>
            </a:r>
            <a:r>
              <a:rPr lang="en-US" i="1" dirty="0" err="1"/>
              <a:t>NeurIPS</a:t>
            </a:r>
            <a:r>
              <a:rPr lang="en-US" i="1" dirty="0"/>
              <a:t> (2022)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2AF65006-5514-4248-9649-0C10891C9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527" y="2265236"/>
            <a:ext cx="2524944" cy="276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56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400" dirty="0">
                <a:latin typeface="Nunito" pitchFamily="2" charset="77"/>
              </a:rPr>
              <a:t>High-level Concepts as Explanations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832B6-2A76-AA41-817F-2AA38EACA635}"/>
              </a:ext>
            </a:extLst>
          </p:cNvPr>
          <p:cNvSpPr txBox="1"/>
          <p:nvPr/>
        </p:nvSpPr>
        <p:spPr>
          <a:xfrm>
            <a:off x="681209" y="2017986"/>
            <a:ext cx="10829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Concept-based XAI aims to </a:t>
            </a:r>
            <a:r>
              <a:rPr lang="en-US" sz="2000" b="1" dirty="0">
                <a:latin typeface="Nunito" pitchFamily="2" charset="77"/>
              </a:rPr>
              <a:t>construct explanations </a:t>
            </a:r>
            <a:r>
              <a:rPr lang="en-US" sz="2000" dirty="0">
                <a:latin typeface="Nunito" pitchFamily="2" charset="77"/>
              </a:rPr>
              <a:t>for a deep neural network </a:t>
            </a:r>
            <a:r>
              <a:rPr lang="en-US" sz="2000" b="1" dirty="0">
                <a:latin typeface="Nunito" pitchFamily="2" charset="77"/>
              </a:rPr>
              <a:t>using a set of human-understandable high-level concepts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C0789-5B55-954B-B607-D7E2EE990085}"/>
              </a:ext>
            </a:extLst>
          </p:cNvPr>
          <p:cNvSpPr txBox="1"/>
          <p:nvPr/>
        </p:nvSpPr>
        <p:spPr>
          <a:xfrm>
            <a:off x="149080" y="6550223"/>
            <a:ext cx="7366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Image taken from Espinosa </a:t>
            </a:r>
            <a:r>
              <a:rPr lang="en-US" i="1" dirty="0" err="1"/>
              <a:t>Zarlenga</a:t>
            </a:r>
            <a:r>
              <a:rPr lang="en-US" i="1" dirty="0"/>
              <a:t> et al., “Concept Embedding Models.” </a:t>
            </a:r>
            <a:r>
              <a:rPr lang="en-US" i="1" dirty="0" err="1"/>
              <a:t>NeurIPS</a:t>
            </a:r>
            <a:r>
              <a:rPr lang="en-US" i="1" dirty="0"/>
              <a:t> (2022)</a:t>
            </a:r>
          </a:p>
        </p:txBody>
      </p:sp>
      <p:pic>
        <p:nvPicPr>
          <p:cNvPr id="14" name="Picture 13" descr="Timeline&#10;&#10;Description automatically generated">
            <a:extLst>
              <a:ext uri="{FF2B5EF4-FFF2-40B4-BE49-F238E27FC236}">
                <a16:creationId xmlns:a16="http://schemas.microsoft.com/office/drawing/2014/main" id="{DD163B0A-B9CA-B943-BBD4-A0FD8189E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446" y="3026005"/>
            <a:ext cx="4057106" cy="338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15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1122400"/>
          </a:xfrm>
        </p:spPr>
        <p:txBody>
          <a:bodyPr/>
          <a:lstStyle/>
          <a:p>
            <a:pPr algn="l"/>
            <a:r>
              <a:rPr lang="en-US" sz="4400" dirty="0">
                <a:latin typeface="Nunito" pitchFamily="2" charset="77"/>
              </a:rPr>
              <a:t>Explaining with high-level concepts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832B6-2A76-AA41-817F-2AA38EACA635}"/>
              </a:ext>
            </a:extLst>
          </p:cNvPr>
          <p:cNvSpPr txBox="1"/>
          <p:nvPr/>
        </p:nvSpPr>
        <p:spPr>
          <a:xfrm>
            <a:off x="681209" y="2017986"/>
            <a:ext cx="108295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Traditionally this is achieved via two different paths:</a:t>
            </a:r>
          </a:p>
          <a:p>
            <a:pPr>
              <a:buSzPct val="125000"/>
            </a:pPr>
            <a:endParaRPr lang="en-US" sz="2000" dirty="0">
              <a:latin typeface="Nunito" pitchFamily="2" charset="77"/>
            </a:endParaRPr>
          </a:p>
          <a:p>
            <a:pPr>
              <a:buSzPct val="125000"/>
            </a:pPr>
            <a:r>
              <a:rPr lang="en-US" sz="2000" b="1" dirty="0">
                <a:solidFill>
                  <a:srgbClr val="00B050"/>
                </a:solidFill>
                <a:latin typeface="Nunito" pitchFamily="2" charset="77"/>
              </a:rPr>
              <a:t>	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1. </a:t>
            </a:r>
            <a:r>
              <a:rPr lang="en-US" sz="2000" b="1" dirty="0">
                <a:solidFill>
                  <a:srgbClr val="00B050"/>
                </a:solidFill>
                <a:latin typeface="Nunito" pitchFamily="2" charset="77"/>
              </a:rPr>
              <a:t>   Concept-supervised</a:t>
            </a:r>
            <a:r>
              <a:rPr lang="en-US" sz="2000" b="1" dirty="0">
                <a:solidFill>
                  <a:srgbClr val="00B050"/>
                </a:solidFill>
                <a:latin typeface="Nunito" pitchFamily="2" charset="77"/>
                <a:sym typeface="Wingdings" pitchFamily="2" charset="2"/>
              </a:rPr>
              <a:t> (e.g., </a:t>
            </a:r>
            <a:r>
              <a:rPr lang="en-US" sz="2000" b="1" dirty="0">
                <a:solidFill>
                  <a:srgbClr val="00B050"/>
                </a:solidFill>
                <a:latin typeface="Nunito" pitchFamily="2" charset="77"/>
              </a:rPr>
              <a:t>Concept Bottleneck Models [1])</a:t>
            </a:r>
          </a:p>
          <a:p>
            <a:pPr>
              <a:buSzPct val="125000"/>
            </a:pPr>
            <a:r>
              <a:rPr lang="en-US" sz="2000" b="1" dirty="0">
                <a:solidFill>
                  <a:srgbClr val="00B050"/>
                </a:solidFill>
                <a:latin typeface="Nunito" pitchFamily="2" charset="77"/>
              </a:rPr>
              <a:t>	</a:t>
            </a: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Nunito" pitchFamily="2" charset="77"/>
              </a:rPr>
              <a:t>2.    </a:t>
            </a:r>
            <a:r>
              <a:rPr lang="en-US" sz="2000" b="1" dirty="0">
                <a:solidFill>
                  <a:srgbClr val="7030A0"/>
                </a:solidFill>
                <a:latin typeface="Nunito" pitchFamily="2" charset="77"/>
              </a:rPr>
              <a:t>Concept-unsupervised (e.g., Self-Explainable Neural Networks [2])</a:t>
            </a:r>
            <a:endParaRPr lang="en-US" sz="2000" dirty="0">
              <a:solidFill>
                <a:srgbClr val="7030A0"/>
              </a:solidFill>
              <a:latin typeface="Nunito" pitchFamily="2" charset="77"/>
            </a:endParaRPr>
          </a:p>
          <a:p>
            <a:pPr>
              <a:buSzPct val="125000"/>
            </a:pPr>
            <a:endParaRPr lang="en-US" sz="2000" b="1" dirty="0">
              <a:latin typeface="Nunito" pitchFamily="2" charset="77"/>
            </a:endParaRPr>
          </a:p>
        </p:txBody>
      </p:sp>
      <p:pic>
        <p:nvPicPr>
          <p:cNvPr id="9" name="Picture 8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C5F26A71-ACDC-D84B-BABE-A92E600B4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206" y="3475353"/>
            <a:ext cx="6397585" cy="2961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2DF716-FB4D-0A4C-97B2-FCD40259140E}"/>
              </a:ext>
            </a:extLst>
          </p:cNvPr>
          <p:cNvSpPr txBox="1"/>
          <p:nvPr/>
        </p:nvSpPr>
        <p:spPr>
          <a:xfrm>
            <a:off x="143086" y="6262547"/>
            <a:ext cx="56236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Nunito" pitchFamily="2" charset="77"/>
              </a:rPr>
              <a:t>[1] </a:t>
            </a:r>
            <a:r>
              <a:rPr lang="en-US" b="0" i="1" dirty="0">
                <a:solidFill>
                  <a:srgbClr val="222222"/>
                </a:solidFill>
                <a:effectLst/>
                <a:latin typeface="Nunito" pitchFamily="2" charset="77"/>
              </a:rPr>
              <a:t>Koh, Pang Wei, et al. "Concept bottleneck models." ICML (2020)</a:t>
            </a:r>
            <a:endParaRPr lang="en-US" i="1" dirty="0">
              <a:latin typeface="Nunito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449DF4-6FBC-0E4A-A7E4-12D7E2F9F03F}"/>
              </a:ext>
            </a:extLst>
          </p:cNvPr>
          <p:cNvSpPr txBox="1"/>
          <p:nvPr/>
        </p:nvSpPr>
        <p:spPr>
          <a:xfrm>
            <a:off x="143085" y="6510301"/>
            <a:ext cx="9033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Nunito" pitchFamily="2" charset="77"/>
              </a:rPr>
              <a:t>[2] </a:t>
            </a:r>
            <a:r>
              <a:rPr lang="en-US" b="0" i="1" dirty="0">
                <a:solidFill>
                  <a:srgbClr val="222222"/>
                </a:solidFill>
                <a:effectLst/>
                <a:latin typeface="Nunito" pitchFamily="2" charset="77"/>
              </a:rPr>
              <a:t>Alvarez 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Nunito" pitchFamily="2" charset="77"/>
              </a:rPr>
              <a:t>Melis</a:t>
            </a:r>
            <a:r>
              <a:rPr lang="en-US" b="0" i="1" dirty="0">
                <a:solidFill>
                  <a:srgbClr val="222222"/>
                </a:solidFill>
                <a:effectLst/>
                <a:latin typeface="Nunito" pitchFamily="2" charset="77"/>
              </a:rPr>
              <a:t> et al. "Towards robust interpretability with self-explaining neural networks." </a:t>
            </a:r>
            <a:r>
              <a:rPr lang="en-US" b="0" i="1" dirty="0" err="1">
                <a:solidFill>
                  <a:srgbClr val="222222"/>
                </a:solidFill>
                <a:effectLst/>
                <a:latin typeface="Nunito" pitchFamily="2" charset="77"/>
              </a:rPr>
              <a:t>NeurIPS</a:t>
            </a:r>
            <a:r>
              <a:rPr lang="en-US" b="0" i="1" dirty="0">
                <a:solidFill>
                  <a:srgbClr val="222222"/>
                </a:solidFill>
                <a:effectLst/>
                <a:latin typeface="Nunito" pitchFamily="2" charset="77"/>
              </a:rPr>
              <a:t> (2018)</a:t>
            </a:r>
            <a:endParaRPr lang="en-US" i="1" dirty="0">
              <a:latin typeface="Nunito" pitchFamily="2" charset="77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78ED605-16C3-4B4C-AB0F-4E781E873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9029" y="3159613"/>
            <a:ext cx="5393942" cy="30290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455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887925"/>
          </a:xfrm>
        </p:spPr>
        <p:txBody>
          <a:bodyPr/>
          <a:lstStyle/>
          <a:p>
            <a:pPr algn="l"/>
            <a:r>
              <a:rPr lang="en-US" sz="4400" dirty="0">
                <a:latin typeface="Nunito" pitchFamily="2" charset="77"/>
              </a:rPr>
              <a:t>Why new concept representation metrics?</a:t>
            </a:r>
          </a:p>
        </p:txBody>
      </p:sp>
      <p:pic>
        <p:nvPicPr>
          <p:cNvPr id="13" name="Picture 12" descr="A picture containing text, sign, screenshot&#10;&#10;Description automatically generated">
            <a:extLst>
              <a:ext uri="{FF2B5EF4-FFF2-40B4-BE49-F238E27FC236}">
                <a16:creationId xmlns:a16="http://schemas.microsoft.com/office/drawing/2014/main" id="{738A019B-395C-1844-86F7-0E7C7E319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114" y="3551765"/>
            <a:ext cx="6707767" cy="20747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DD90505-CB1F-524D-8436-3366EE9D0D7B}"/>
              </a:ext>
            </a:extLst>
          </p:cNvPr>
          <p:cNvSpPr txBox="1"/>
          <p:nvPr/>
        </p:nvSpPr>
        <p:spPr>
          <a:xfrm>
            <a:off x="681209" y="2017986"/>
            <a:ext cx="108295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We argue that new concept-specific quality metrics are needed because:</a:t>
            </a:r>
          </a:p>
          <a:p>
            <a:pPr>
              <a:buSzPct val="125000"/>
            </a:pPr>
            <a:endParaRPr lang="en-US" sz="2000" dirty="0">
              <a:solidFill>
                <a:srgbClr val="7030A0"/>
              </a:solidFill>
              <a:latin typeface="Nunito" pitchFamily="2" charset="77"/>
            </a:endParaRPr>
          </a:p>
          <a:p>
            <a:pPr>
              <a:buSzPct val="125000"/>
            </a:pPr>
            <a:r>
              <a:rPr lang="en-US" sz="2000" b="1" dirty="0">
                <a:solidFill>
                  <a:schemeClr val="accent5">
                    <a:lumMod val="10000"/>
                  </a:schemeClr>
                </a:solidFill>
                <a:latin typeface="Nunito" pitchFamily="2" charset="77"/>
              </a:rPr>
              <a:t>1. 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  <a:latin typeface="Nunito" pitchFamily="2" charset="77"/>
              </a:rPr>
              <a:t>Previous work by </a:t>
            </a:r>
            <a:r>
              <a:rPr lang="en-US" sz="2000" dirty="0" err="1">
                <a:solidFill>
                  <a:schemeClr val="accent5">
                    <a:lumMod val="10000"/>
                  </a:schemeClr>
                </a:solidFill>
                <a:latin typeface="Nunito" pitchFamily="2" charset="77"/>
              </a:rPr>
              <a:t>Mahinpei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  <a:latin typeface="Nunito" pitchFamily="2" charset="77"/>
              </a:rPr>
              <a:t> et al. [1] suggests that traditional </a:t>
            </a:r>
            <a:r>
              <a:rPr lang="en-US" sz="2000" b="1" dirty="0">
                <a:solidFill>
                  <a:schemeClr val="accent5">
                    <a:lumMod val="10000"/>
                  </a:schemeClr>
                </a:solidFill>
                <a:latin typeface="Nunito" pitchFamily="2" charset="77"/>
              </a:rPr>
              <a:t>concept learning methods may be encoding unnecessary information as part of their concept representations</a:t>
            </a:r>
            <a:endParaRPr lang="en-US" sz="2000" dirty="0">
              <a:solidFill>
                <a:schemeClr val="accent5">
                  <a:lumMod val="10000"/>
                </a:schemeClr>
              </a:solidFill>
              <a:latin typeface="Nunito" pitchFamily="2" charset="77"/>
            </a:endParaRPr>
          </a:p>
          <a:p>
            <a:pPr>
              <a:buSzPct val="125000"/>
            </a:pPr>
            <a:endParaRPr lang="en-US" sz="2000" dirty="0">
              <a:solidFill>
                <a:srgbClr val="7030A0"/>
              </a:solidFill>
              <a:latin typeface="Nunito" pitchFamily="2" charset="77"/>
            </a:endParaRPr>
          </a:p>
          <a:p>
            <a:pPr>
              <a:buSzPct val="125000"/>
            </a:pPr>
            <a:endParaRPr lang="en-US" sz="2000" b="1" dirty="0">
              <a:latin typeface="Nunito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3B7DE7-EA68-324C-B697-7BF43B17F7D1}"/>
              </a:ext>
            </a:extLst>
          </p:cNvPr>
          <p:cNvSpPr txBox="1"/>
          <p:nvPr/>
        </p:nvSpPr>
        <p:spPr>
          <a:xfrm>
            <a:off x="0" y="6542315"/>
            <a:ext cx="12192000" cy="315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[1] </a:t>
            </a:r>
            <a:r>
              <a:rPr lang="en-US" i="1" dirty="0" err="1"/>
              <a:t>Mahinpei</a:t>
            </a:r>
            <a:r>
              <a:rPr lang="en-US" i="1" dirty="0"/>
              <a:t> et al., “</a:t>
            </a:r>
            <a:r>
              <a:rPr lang="en-US" dirty="0"/>
              <a:t>Promises and Pitfalls of Black-Box Concept Learning Models</a:t>
            </a:r>
            <a:r>
              <a:rPr lang="en-US" i="1" dirty="0"/>
              <a:t>.” ICML (2021)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BD53F3-424D-2BDA-BE9B-F94955A939C2}"/>
              </a:ext>
            </a:extLst>
          </p:cNvPr>
          <p:cNvSpPr txBox="1"/>
          <p:nvPr/>
        </p:nvSpPr>
        <p:spPr>
          <a:xfrm>
            <a:off x="681208" y="5808656"/>
            <a:ext cx="1082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Nunito" pitchFamily="2" charset="77"/>
              </a:rPr>
              <a:t>Table</a:t>
            </a:r>
            <a:r>
              <a:rPr lang="en-US" sz="1800" dirty="0">
                <a:latin typeface="Nunito" pitchFamily="2" charset="77"/>
              </a:rPr>
              <a:t>: predictive power of each learnt concept representation for each ground truth concept label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764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887925"/>
          </a:xfrm>
        </p:spPr>
        <p:txBody>
          <a:bodyPr/>
          <a:lstStyle/>
          <a:p>
            <a:pPr algn="l"/>
            <a:r>
              <a:rPr lang="en-US" sz="4400" dirty="0">
                <a:latin typeface="Nunito" pitchFamily="2" charset="77"/>
              </a:rPr>
              <a:t>Why new concept representation metrics?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D90505-CB1F-524D-8436-3366EE9D0D7B}"/>
              </a:ext>
            </a:extLst>
          </p:cNvPr>
          <p:cNvSpPr txBox="1"/>
          <p:nvPr/>
        </p:nvSpPr>
        <p:spPr>
          <a:xfrm>
            <a:off x="681209" y="2017986"/>
            <a:ext cx="108295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We argue that new concept-specific quality metrics are needed because:</a:t>
            </a:r>
          </a:p>
          <a:p>
            <a:pPr>
              <a:buSzPct val="125000"/>
            </a:pPr>
            <a:endParaRPr lang="en-US" sz="2000" dirty="0">
              <a:solidFill>
                <a:srgbClr val="7030A0"/>
              </a:solidFill>
              <a:latin typeface="Nunito" pitchFamily="2" charset="77"/>
            </a:endParaRPr>
          </a:p>
          <a:p>
            <a:pPr>
              <a:buSzPct val="125000"/>
            </a:pPr>
            <a:r>
              <a:rPr lang="en-US" sz="2000" b="1" dirty="0">
                <a:solidFill>
                  <a:schemeClr val="accent5">
                    <a:lumMod val="10000"/>
                  </a:schemeClr>
                </a:solidFill>
                <a:latin typeface="Nunito" pitchFamily="2" charset="77"/>
              </a:rPr>
              <a:t>2. </a:t>
            </a:r>
            <a:r>
              <a:rPr lang="en-US" sz="2000" b="1" dirty="0">
                <a:latin typeface="Nunito" pitchFamily="2" charset="77"/>
              </a:rPr>
              <a:t>Metrics used in concept learning can’t capture effects related to impurities </a:t>
            </a:r>
            <a:r>
              <a:rPr lang="en-US" sz="2000" dirty="0">
                <a:latin typeface="Nunito" pitchFamily="2" charset="77"/>
              </a:rPr>
              <a:t>in concepts</a:t>
            </a:r>
          </a:p>
          <a:p>
            <a:pPr>
              <a:buSzPct val="125000"/>
            </a:pPr>
            <a:endParaRPr lang="en-US" sz="2000" dirty="0">
              <a:solidFill>
                <a:srgbClr val="7030A0"/>
              </a:solidFill>
              <a:latin typeface="Nunito" pitchFamily="2" charset="77"/>
            </a:endParaRPr>
          </a:p>
          <a:p>
            <a:pPr>
              <a:buSzPct val="125000"/>
            </a:pPr>
            <a:endParaRPr lang="en-US" sz="2000" b="1" dirty="0">
              <a:latin typeface="Nunito" pitchFamily="2" charset="77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0383281-C253-0440-B957-8B6C4B42C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242"/>
          <a:stretch/>
        </p:blipFill>
        <p:spPr>
          <a:xfrm>
            <a:off x="3780511" y="3331029"/>
            <a:ext cx="4630976" cy="28335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7F1A52-F42C-3E2A-C359-D06E65808657}"/>
              </a:ext>
            </a:extLst>
          </p:cNvPr>
          <p:cNvSpPr txBox="1"/>
          <p:nvPr/>
        </p:nvSpPr>
        <p:spPr>
          <a:xfrm>
            <a:off x="681209" y="6262547"/>
            <a:ext cx="1082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Nunito" pitchFamily="2" charset="77"/>
              </a:rPr>
              <a:t>Figure</a:t>
            </a:r>
            <a:r>
              <a:rPr lang="en-US" sz="1800" dirty="0">
                <a:latin typeface="Nunito" pitchFamily="2" charset="77"/>
              </a:rPr>
              <a:t>: Absolute Pearson correlation coefficients between learnt concept representations of two CBMs.</a:t>
            </a:r>
          </a:p>
        </p:txBody>
      </p:sp>
    </p:spTree>
    <p:extLst>
      <p:ext uri="{BB962C8B-B14F-4D97-AF65-F5344CB8AC3E}">
        <p14:creationId xmlns:p14="http://schemas.microsoft.com/office/powerpoint/2010/main" val="263765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C0D4-90EE-3E4F-B87C-4178E503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209" y="595453"/>
            <a:ext cx="10829581" cy="887925"/>
          </a:xfrm>
        </p:spPr>
        <p:txBody>
          <a:bodyPr/>
          <a:lstStyle/>
          <a:p>
            <a:pPr algn="l"/>
            <a:r>
              <a:rPr lang="en-US" sz="4400" dirty="0">
                <a:latin typeface="Nunito" pitchFamily="2" charset="77"/>
              </a:rPr>
              <a:t>Why new concept representation metrics?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D90505-CB1F-524D-8436-3366EE9D0D7B}"/>
              </a:ext>
            </a:extLst>
          </p:cNvPr>
          <p:cNvSpPr txBox="1"/>
          <p:nvPr/>
        </p:nvSpPr>
        <p:spPr>
          <a:xfrm>
            <a:off x="681209" y="2017986"/>
            <a:ext cx="108295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25000"/>
            </a:pPr>
            <a:r>
              <a:rPr lang="en-US" sz="2000" dirty="0">
                <a:latin typeface="Nunito" pitchFamily="2" charset="77"/>
              </a:rPr>
              <a:t>We argue that new concept-specific quality metrics are needed because:</a:t>
            </a:r>
          </a:p>
          <a:p>
            <a:pPr>
              <a:buSzPct val="125000"/>
            </a:pPr>
            <a:endParaRPr lang="en-US" sz="2000" dirty="0">
              <a:solidFill>
                <a:srgbClr val="7030A0"/>
              </a:solidFill>
              <a:latin typeface="Nunito" pitchFamily="2" charset="77"/>
            </a:endParaRPr>
          </a:p>
          <a:p>
            <a:pPr>
              <a:buSzPct val="125000"/>
            </a:pPr>
            <a:r>
              <a:rPr lang="en-US" sz="2000" b="1" dirty="0">
                <a:solidFill>
                  <a:schemeClr val="accent5">
                    <a:lumMod val="10000"/>
                  </a:schemeClr>
                </a:solidFill>
                <a:latin typeface="Nunito" pitchFamily="2" charset="77"/>
              </a:rPr>
              <a:t>3. </a:t>
            </a:r>
            <a:r>
              <a:rPr lang="en-US" sz="2000" dirty="0">
                <a:solidFill>
                  <a:schemeClr val="accent5">
                    <a:lumMod val="10000"/>
                  </a:schemeClr>
                </a:solidFill>
                <a:latin typeface="Nunito" pitchFamily="2" charset="77"/>
              </a:rPr>
              <a:t>Existing metrics in related fields (e.g., disentanglement learning), </a:t>
            </a:r>
            <a:r>
              <a:rPr lang="en-US" sz="2000" dirty="0">
                <a:latin typeface="Nunito" pitchFamily="2" charset="77"/>
              </a:rPr>
              <a:t>assume </a:t>
            </a:r>
            <a:r>
              <a:rPr lang="en-US" sz="2000" b="1" dirty="0">
                <a:latin typeface="Nunito" pitchFamily="2" charset="77"/>
              </a:rPr>
              <a:t>independence across different ground truth concepts. </a:t>
            </a:r>
            <a:r>
              <a:rPr lang="en-US" sz="2000" dirty="0">
                <a:latin typeface="Nunito" pitchFamily="2" charset="77"/>
              </a:rPr>
              <a:t>This</a:t>
            </a:r>
            <a:r>
              <a:rPr lang="en-US" sz="2000" b="1" dirty="0">
                <a:latin typeface="Nunito" pitchFamily="2" charset="77"/>
              </a:rPr>
              <a:t> </a:t>
            </a:r>
            <a:r>
              <a:rPr lang="en-US" sz="2000" dirty="0">
                <a:latin typeface="Nunito" pitchFamily="2" charset="77"/>
              </a:rPr>
              <a:t>assumption fails to hold in real-world tasks.</a:t>
            </a:r>
          </a:p>
          <a:p>
            <a:pPr>
              <a:buSzPct val="125000"/>
            </a:pPr>
            <a:endParaRPr lang="en-US" sz="2000" dirty="0">
              <a:solidFill>
                <a:srgbClr val="7030A0"/>
              </a:solidFill>
              <a:latin typeface="Nunito" pitchFamily="2" charset="77"/>
            </a:endParaRPr>
          </a:p>
          <a:p>
            <a:pPr>
              <a:buSzPct val="125000"/>
            </a:pPr>
            <a:endParaRPr lang="en-US" sz="2000" b="1" dirty="0">
              <a:latin typeface="Nunito" pitchFamily="2" charset="77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0AC0C6F-8A80-EB4B-B353-4B86B7164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609" y="3429000"/>
            <a:ext cx="3500779" cy="26255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7961EA-28D1-9FAA-B0E8-1FC9E641D5AE}"/>
              </a:ext>
            </a:extLst>
          </p:cNvPr>
          <p:cNvSpPr txBox="1"/>
          <p:nvPr/>
        </p:nvSpPr>
        <p:spPr>
          <a:xfrm>
            <a:off x="681209" y="6262547"/>
            <a:ext cx="10829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Nunito" pitchFamily="2" charset="77"/>
              </a:rPr>
              <a:t>Figure</a:t>
            </a:r>
            <a:r>
              <a:rPr lang="en-US" sz="1800" dirty="0">
                <a:latin typeface="Nunito" pitchFamily="2" charset="77"/>
              </a:rPr>
              <a:t>: Pearson correlation coefficients in top-10 concepts in CUB</a:t>
            </a:r>
          </a:p>
        </p:txBody>
      </p:sp>
    </p:spTree>
    <p:extLst>
      <p:ext uri="{BB962C8B-B14F-4D97-AF65-F5344CB8AC3E}">
        <p14:creationId xmlns:p14="http://schemas.microsoft.com/office/powerpoint/2010/main" val="2275969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9AA9-2803-9347-BC79-347F55BDC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354" y="4153901"/>
            <a:ext cx="6380536" cy="1122400"/>
          </a:xfrm>
        </p:spPr>
        <p:txBody>
          <a:bodyPr/>
          <a:lstStyle/>
          <a:p>
            <a:endParaRPr lang="en-US" dirty="0">
              <a:latin typeface="Nunito" pitchFamily="2" charset="77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22969-36C6-1C43-948F-E791152BEE39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262872" y="1123701"/>
            <a:ext cx="7205500" cy="1646000"/>
          </a:xfrm>
        </p:spPr>
        <p:txBody>
          <a:bodyPr/>
          <a:lstStyle/>
          <a:p>
            <a:r>
              <a:rPr lang="en-US" sz="8800" dirty="0">
                <a:latin typeface="Nunito" pitchFamily="2" charset="77"/>
              </a:rPr>
              <a:t>Measuring Concept Quality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0F8EC98B-EBEF-5342-8573-6407FA7E9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5354" y="5276301"/>
            <a:ext cx="6380536" cy="497600"/>
          </a:xfrm>
        </p:spPr>
        <p:txBody>
          <a:bodyPr/>
          <a:lstStyle/>
          <a:p>
            <a:endParaRPr lang="en-US">
              <a:latin typeface="Nunit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50940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31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9|8.5|6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|3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6.9|19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8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heme/theme1.xml><?xml version="1.0" encoding="utf-8"?>
<a:theme xmlns:a="http://schemas.openxmlformats.org/drawingml/2006/main" name="South Korean Robotics &amp; AI History Lesson for College by Slidesgo">
  <a:themeElements>
    <a:clrScheme name="Simple Light">
      <a:dk1>
        <a:srgbClr val="434343"/>
      </a:dk1>
      <a:lt1>
        <a:srgbClr val="666666"/>
      </a:lt1>
      <a:dk2>
        <a:srgbClr val="C38382"/>
      </a:dk2>
      <a:lt2>
        <a:srgbClr val="D9A4A3"/>
      </a:lt2>
      <a:accent1>
        <a:srgbClr val="F7C4B1"/>
      </a:accent1>
      <a:accent2>
        <a:srgbClr val="E7A885"/>
      </a:accent2>
      <a:accent3>
        <a:srgbClr val="F2DDC7"/>
      </a:accent3>
      <a:accent4>
        <a:srgbClr val="A0A9B0"/>
      </a:accent4>
      <a:accent5>
        <a:srgbClr val="D0D1D5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South Korean Robotics &amp; AI History Lesson for College by Slidesgo</Template>
  <TotalTime>21180</TotalTime>
  <Words>1518</Words>
  <Application>Microsoft Macintosh PowerPoint</Application>
  <PresentationFormat>Widescreen</PresentationFormat>
  <Paragraphs>202</Paragraphs>
  <Slides>24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Bebas Neue</vt:lpstr>
      <vt:lpstr>Cairo</vt:lpstr>
      <vt:lpstr>Calibri</vt:lpstr>
      <vt:lpstr>Delius Swash Caps</vt:lpstr>
      <vt:lpstr>Electrolize</vt:lpstr>
      <vt:lpstr>Montserrat</vt:lpstr>
      <vt:lpstr>Nunito</vt:lpstr>
      <vt:lpstr>Proxima Nova</vt:lpstr>
      <vt:lpstr>South Korean Robotics &amp; AI History Lesson for College by Slidesgo</vt:lpstr>
      <vt:lpstr>Slidesgo Final Pages</vt:lpstr>
      <vt:lpstr>Towards Robust Metrics For Concept Representation Evaluation</vt:lpstr>
      <vt:lpstr>PowerPoint Presentation</vt:lpstr>
      <vt:lpstr>From XAI to Concept-based XAI</vt:lpstr>
      <vt:lpstr>High-level Concepts as Explanations</vt:lpstr>
      <vt:lpstr>Explaining with high-level concepts</vt:lpstr>
      <vt:lpstr>Why new concept representation metrics?</vt:lpstr>
      <vt:lpstr>Why new concept representation metrics?</vt:lpstr>
      <vt:lpstr>Why new concept representation metrics?</vt:lpstr>
      <vt:lpstr>PowerPoint Presentation</vt:lpstr>
      <vt:lpstr>Measuring Quality of Concepts</vt:lpstr>
      <vt:lpstr>Measuring Quality as Concept Purity: OIS</vt:lpstr>
      <vt:lpstr>Measuring Quality as Concept Purity: OIS</vt:lpstr>
      <vt:lpstr>Measuring Quality as Concept Purity: NIS</vt:lpstr>
      <vt:lpstr>Measuring Quality as Concept Purity: NIS</vt:lpstr>
      <vt:lpstr>PowerPoint Presentation</vt:lpstr>
      <vt:lpstr>Capturing previously undetected impurities</vt:lpstr>
      <vt:lpstr>Can we detect impurities due to spurious correlations?</vt:lpstr>
      <vt:lpstr>Can we detect impurities due to spurious correlations?</vt:lpstr>
      <vt:lpstr>Can we detect impurities due to spurious correlations?</vt:lpstr>
      <vt:lpstr>Can we detect impurities due to spurious correlations?</vt:lpstr>
      <vt:lpstr>Effects of impurities on concept interventions</vt:lpstr>
      <vt:lpstr>Benchmarking Concept Learning Models</vt:lpstr>
      <vt:lpstr>Key findings and significance</vt:lpstr>
      <vt:lpstr>For more results, discussions, and details visit us during our poster (#113)!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Mateo Espinosa Zarlenga</dc:creator>
  <cp:lastModifiedBy>Mateo Espinosa Zarlenga</cp:lastModifiedBy>
  <cp:revision>130</cp:revision>
  <dcterms:created xsi:type="dcterms:W3CDTF">2022-12-21T08:23:31Z</dcterms:created>
  <dcterms:modified xsi:type="dcterms:W3CDTF">2023-02-09T19:21:33Z</dcterms:modified>
</cp:coreProperties>
</file>